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5" r:id="rId5"/>
    <p:sldId id="266" r:id="rId6"/>
    <p:sldId id="258" r:id="rId7"/>
    <p:sldId id="260" r:id="rId8"/>
    <p:sldId id="262" r:id="rId9"/>
    <p:sldId id="268" r:id="rId10"/>
    <p:sldId id="261" r:id="rId11"/>
    <p:sldId id="263" r:id="rId12"/>
    <p:sldId id="267" r:id="rId13"/>
    <p:sldId id="269" r:id="rId14"/>
    <p:sldId id="270" r:id="rId15"/>
    <p:sldId id="271" r:id="rId16"/>
    <p:sldId id="264" r:id="rId17"/>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E7FF"/>
    <a:srgbClr val="3EAB26"/>
    <a:srgbClr val="48C22D"/>
    <a:srgbClr val="3EC221"/>
    <a:srgbClr val="66DE5B"/>
    <a:srgbClr val="EBFDFF"/>
    <a:srgbClr val="FFFF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9DDA9B-D9F8-0CE1-3813-D87B42D708B9}" v="3" dt="2022-03-31T12:17:21.441"/>
    <p1510:client id="{4EB0F4F0-EBAB-6EFC-4A41-6ED8B9383D89}" v="272" dt="2022-03-24T21:48:47.804"/>
    <p1510:client id="{5D674E11-E339-BB34-8BE3-6F6E3C605333}" v="895" dt="2022-03-30T18:42:18.257"/>
    <p1510:client id="{76A13B17-4427-4B3B-AAFA-D66AC0C87787}" v="880" dt="2022-03-21T21:45:00.717"/>
    <p1510:client id="{92D9C552-F18B-3E93-0EBA-91CAC2F25FC9}" v="727" dt="2022-03-26T22:22:37.119"/>
    <p1510:client id="{9DE69608-F887-5767-54DA-0513CF1CB07E}" v="5" dt="2022-03-30T13:50:57.845"/>
    <p1510:client id="{A3CCC557-AA7A-72C7-8C2A-DC19C0C16E08}" v="1967" dt="2022-03-27T17:27:22.070"/>
    <p1510:client id="{B4331B30-E5AB-2615-F208-2CBCA2D4BECF}" v="896" dt="2022-03-29T20:51:46.4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73" d="100"/>
          <a:sy n="73" d="100"/>
        </p:scale>
        <p:origin x="-450"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98AA868-8872-43E4-8C98-D34DABD1FD38}" type="datetimeFigureOut">
              <a:rPr lang="pl-PL" smtClean="0"/>
              <a:pPr/>
              <a:t>2022-03-31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 xmlns:p14="http://schemas.microsoft.com/office/powerpoint/2010/main" val="339175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pPr/>
              <a:t>2022-03-31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 xmlns:p14="http://schemas.microsoft.com/office/powerpoint/2010/main" val="245450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pPr/>
              <a:t>2022-03-31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 xmlns:p14="http://schemas.microsoft.com/office/powerpoint/2010/main" val="1340386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pPr/>
              <a:t>2022-03-31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 xmlns:p14="http://schemas.microsoft.com/office/powerpoint/2010/main" val="967380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98AA868-8872-43E4-8C98-D34DABD1FD38}" type="datetimeFigureOut">
              <a:rPr lang="pl-PL" smtClean="0"/>
              <a:pPr/>
              <a:t>2022-03-31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 xmlns:p14="http://schemas.microsoft.com/office/powerpoint/2010/main" val="1323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98AA868-8872-43E4-8C98-D34DABD1FD38}" type="datetimeFigureOut">
              <a:rPr lang="pl-PL" smtClean="0"/>
              <a:pPr/>
              <a:t>2022-03-31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 xmlns:p14="http://schemas.microsoft.com/office/powerpoint/2010/main" val="3883036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98AA868-8872-43E4-8C98-D34DABD1FD38}" type="datetimeFigureOut">
              <a:rPr lang="pl-PL" smtClean="0"/>
              <a:pPr/>
              <a:t>2022-03-31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 xmlns:p14="http://schemas.microsoft.com/office/powerpoint/2010/main" val="96180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98AA868-8872-43E4-8C98-D34DABD1FD38}" type="datetimeFigureOut">
              <a:rPr lang="pl-PL" smtClean="0"/>
              <a:pPr/>
              <a:t>2022-03-31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 xmlns:p14="http://schemas.microsoft.com/office/powerpoint/2010/main" val="1544797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98AA868-8872-43E4-8C98-D34DABD1FD38}" type="datetimeFigureOut">
              <a:rPr lang="pl-PL" smtClean="0"/>
              <a:pPr/>
              <a:t>2022-03-31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 xmlns:p14="http://schemas.microsoft.com/office/powerpoint/2010/main" val="185083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pPr/>
              <a:t>2022-03-31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 xmlns:p14="http://schemas.microsoft.com/office/powerpoint/2010/main" val="2715530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pPr/>
              <a:t>2022-03-31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 xmlns:p14="http://schemas.microsoft.com/office/powerpoint/2010/main" val="3024906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AA868-8872-43E4-8C98-D34DABD1FD38}" type="datetimeFigureOut">
              <a:rPr lang="pl-PL" smtClean="0"/>
              <a:pPr/>
              <a:t>2022-03-31</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C6C3F-668B-4AF5-BFA9-0F657EB068D6}" type="slidenum">
              <a:rPr lang="pl-PL" smtClean="0"/>
              <a:pPr/>
              <a:t>‹#›</a:t>
            </a:fld>
            <a:endParaRPr lang="pl-PL"/>
          </a:p>
        </p:txBody>
      </p:sp>
    </p:spTree>
    <p:extLst>
      <p:ext uri="{BB962C8B-B14F-4D97-AF65-F5344CB8AC3E}">
        <p14:creationId xmlns="" xmlns:p14="http://schemas.microsoft.com/office/powerpoint/2010/main" val="3926633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file:///C:\Users\Ma&#322;gorzata\Desktop\VID_20220329_210359%20(2).mp4"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4" descr="Obraz zawierający drzewo, zewnętrzne, las, roślina&#10;&#10;Opis wygenerowany automatycznie">
            <a:extLst>
              <a:ext uri="{FF2B5EF4-FFF2-40B4-BE49-F238E27FC236}">
                <a16:creationId xmlns="" xmlns:a16="http://schemas.microsoft.com/office/drawing/2014/main" id="{2EAAD640-F582-EB71-B599-6350B46CE5B6}"/>
              </a:ext>
            </a:extLst>
          </p:cNvPr>
          <p:cNvPicPr>
            <a:picLocks noChangeAspect="1"/>
          </p:cNvPicPr>
          <p:nvPr/>
        </p:nvPicPr>
        <p:blipFill>
          <a:blip r:embed="rId2" cstate="print"/>
          <a:stretch>
            <a:fillRect/>
          </a:stretch>
        </p:blipFill>
        <p:spPr>
          <a:xfrm>
            <a:off x="-3973901" y="-322482"/>
            <a:ext cx="11542142" cy="7240205"/>
          </a:xfrm>
          <a:prstGeom prst="rect">
            <a:avLst/>
          </a:prstGeom>
        </p:spPr>
      </p:pic>
      <p:pic>
        <p:nvPicPr>
          <p:cNvPr id="5" name="Obraz 5" descr="Obraz zawierający woda, fala, zewnętrzne, surfing&#10;&#10;Opis wygenerowany automatycznie">
            <a:extLst>
              <a:ext uri="{FF2B5EF4-FFF2-40B4-BE49-F238E27FC236}">
                <a16:creationId xmlns="" xmlns:a16="http://schemas.microsoft.com/office/drawing/2014/main" id="{FB169C99-A303-59E1-D904-87FE2D04B7BE}"/>
              </a:ext>
            </a:extLst>
          </p:cNvPr>
          <p:cNvPicPr>
            <a:picLocks noChangeAspect="1"/>
          </p:cNvPicPr>
          <p:nvPr/>
        </p:nvPicPr>
        <p:blipFill>
          <a:blip r:embed="rId3" cstate="print"/>
          <a:stretch>
            <a:fillRect/>
          </a:stretch>
        </p:blipFill>
        <p:spPr>
          <a:xfrm>
            <a:off x="6090250" y="-329164"/>
            <a:ext cx="6869501" cy="7253571"/>
          </a:xfrm>
          <a:prstGeom prst="rect">
            <a:avLst/>
          </a:prstGeom>
        </p:spPr>
      </p:pic>
      <p:sp>
        <p:nvSpPr>
          <p:cNvPr id="6" name="Prostokąt 5">
            <a:extLst>
              <a:ext uri="{FF2B5EF4-FFF2-40B4-BE49-F238E27FC236}">
                <a16:creationId xmlns="" xmlns:a16="http://schemas.microsoft.com/office/drawing/2014/main" id="{7E7BD478-17B9-1CE8-D3D4-0BEACC00646B}"/>
              </a:ext>
            </a:extLst>
          </p:cNvPr>
          <p:cNvSpPr/>
          <p:nvPr/>
        </p:nvSpPr>
        <p:spPr>
          <a:xfrm>
            <a:off x="1742537" y="1907875"/>
            <a:ext cx="8669544" cy="2746074"/>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pl-PL"/>
          </a:p>
        </p:txBody>
      </p:sp>
      <p:sp>
        <p:nvSpPr>
          <p:cNvPr id="2" name="Tytuł 1"/>
          <p:cNvSpPr>
            <a:spLocks noGrp="1"/>
          </p:cNvSpPr>
          <p:nvPr>
            <p:ph type="ctrTitle"/>
          </p:nvPr>
        </p:nvSpPr>
        <p:spPr>
          <a:xfrm>
            <a:off x="1452113" y="1956249"/>
            <a:ext cx="9144000" cy="1553714"/>
          </a:xfrm>
        </p:spPr>
        <p:txBody>
          <a:bodyPr>
            <a:normAutofit/>
          </a:bodyPr>
          <a:lstStyle/>
          <a:p>
            <a:r>
              <a:rPr lang="pl-PL" sz="9000" b="1" dirty="0">
                <a:solidFill>
                  <a:schemeClr val="bg1"/>
                </a:solidFill>
                <a:latin typeface="Calibri"/>
                <a:ea typeface="+mj-lt"/>
                <a:cs typeface="+mj-lt"/>
              </a:rPr>
              <a:t>Tlen i jego zasoby</a:t>
            </a:r>
            <a:endParaRPr lang="pl-PL" sz="9000" dirty="0">
              <a:solidFill>
                <a:schemeClr val="bg1"/>
              </a:solidFill>
              <a:latin typeface="Calibri"/>
              <a:cs typeface="Calibri Light"/>
            </a:endParaRPr>
          </a:p>
        </p:txBody>
      </p:sp>
      <p:sp>
        <p:nvSpPr>
          <p:cNvPr id="3" name="Podtytuł 2"/>
          <p:cNvSpPr>
            <a:spLocks noGrp="1"/>
          </p:cNvSpPr>
          <p:nvPr>
            <p:ph type="subTitle" idx="1"/>
          </p:nvPr>
        </p:nvSpPr>
        <p:spPr>
          <a:xfrm>
            <a:off x="1448396" y="3582455"/>
            <a:ext cx="9144000" cy="1655762"/>
          </a:xfrm>
        </p:spPr>
        <p:txBody>
          <a:bodyPr vert="horz" lIns="91440" tIns="45720" rIns="91440" bIns="45720" rtlCol="0" anchor="t">
            <a:normAutofit/>
          </a:bodyPr>
          <a:lstStyle/>
          <a:p>
            <a:r>
              <a:rPr lang="pl-PL" sz="6000" b="1" dirty="0">
                <a:solidFill>
                  <a:schemeClr val="bg1"/>
                </a:solidFill>
                <a:ea typeface="+mn-lt"/>
                <a:cs typeface="+mn-lt"/>
              </a:rPr>
              <a:t>jak dbać o lasy i oceany?</a:t>
            </a:r>
            <a:endParaRPr lang="pl-PL" sz="6000" b="1">
              <a:solidFill>
                <a:schemeClr val="bg1"/>
              </a:solidFill>
              <a:cs typeface="Calibri"/>
            </a:endParaRPr>
          </a:p>
        </p:txBody>
      </p:sp>
      <p:sp>
        <p:nvSpPr>
          <p:cNvPr id="8" name="pole tekstowe 7">
            <a:extLst>
              <a:ext uri="{FF2B5EF4-FFF2-40B4-BE49-F238E27FC236}">
                <a16:creationId xmlns="" xmlns:a16="http://schemas.microsoft.com/office/drawing/2014/main" id="{1E478EF1-9D9A-C07B-8A5F-3C809AE53AB4}"/>
              </a:ext>
            </a:extLst>
          </p:cNvPr>
          <p:cNvSpPr txBox="1"/>
          <p:nvPr/>
        </p:nvSpPr>
        <p:spPr>
          <a:xfrm>
            <a:off x="8823434" y="6090744"/>
            <a:ext cx="3373820" cy="646331"/>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3600" b="1" dirty="0">
                <a:solidFill>
                  <a:schemeClr val="bg1"/>
                </a:solidFill>
              </a:rPr>
              <a:t>Karina Kowalska</a:t>
            </a:r>
            <a:endParaRPr lang="pl-PL" sz="3600" b="1">
              <a:solidFill>
                <a:schemeClr val="bg1"/>
              </a:solidFill>
              <a:cs typeface="Calibri"/>
            </a:endParaRPr>
          </a:p>
        </p:txBody>
      </p:sp>
    </p:spTree>
    <p:extLst>
      <p:ext uri="{BB962C8B-B14F-4D97-AF65-F5344CB8AC3E}">
        <p14:creationId xmlns="" xmlns:p14="http://schemas.microsoft.com/office/powerpoint/2010/main" val="6503171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5" descr="Obraz zawierający drzewo, trawa, zewnętrzne, las&#10;&#10;Opis wygenerowany automatycznie">
            <a:extLst>
              <a:ext uri="{FF2B5EF4-FFF2-40B4-BE49-F238E27FC236}">
                <a16:creationId xmlns="" xmlns:a16="http://schemas.microsoft.com/office/drawing/2014/main" id="{F61D286F-B18A-C47F-04BF-3BC9404A557D}"/>
              </a:ext>
            </a:extLst>
          </p:cNvPr>
          <p:cNvPicPr>
            <a:picLocks noChangeAspect="1"/>
          </p:cNvPicPr>
          <p:nvPr/>
        </p:nvPicPr>
        <p:blipFill>
          <a:blip r:embed="rId2" cstate="print"/>
          <a:stretch>
            <a:fillRect/>
          </a:stretch>
        </p:blipFill>
        <p:spPr>
          <a:xfrm>
            <a:off x="-5485" y="-4225"/>
            <a:ext cx="12195595" cy="6896413"/>
          </a:xfrm>
          <a:prstGeom prst="rect">
            <a:avLst/>
          </a:prstGeom>
        </p:spPr>
      </p:pic>
      <p:sp>
        <p:nvSpPr>
          <p:cNvPr id="6" name="Prostokąt: zaokrąglone rogi 5">
            <a:extLst>
              <a:ext uri="{FF2B5EF4-FFF2-40B4-BE49-F238E27FC236}">
                <a16:creationId xmlns="" xmlns:a16="http://schemas.microsoft.com/office/drawing/2014/main" id="{DF3FE54C-F1B3-9937-B2B8-B3C8A80D54E3}"/>
              </a:ext>
            </a:extLst>
          </p:cNvPr>
          <p:cNvSpPr/>
          <p:nvPr/>
        </p:nvSpPr>
        <p:spPr>
          <a:xfrm>
            <a:off x="1014247" y="173420"/>
            <a:ext cx="10155620" cy="90651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pl-PL"/>
          </a:p>
        </p:txBody>
      </p:sp>
      <p:sp>
        <p:nvSpPr>
          <p:cNvPr id="2" name="Tytuł 1">
            <a:extLst>
              <a:ext uri="{FF2B5EF4-FFF2-40B4-BE49-F238E27FC236}">
                <a16:creationId xmlns="" xmlns:a16="http://schemas.microsoft.com/office/drawing/2014/main" id="{B1EBB07E-4827-0D4E-53E2-304DE1FA8632}"/>
              </a:ext>
            </a:extLst>
          </p:cNvPr>
          <p:cNvSpPr>
            <a:spLocks noGrp="1"/>
          </p:cNvSpPr>
          <p:nvPr>
            <p:ph type="title"/>
          </p:nvPr>
        </p:nvSpPr>
        <p:spPr>
          <a:xfrm>
            <a:off x="943303" y="71381"/>
            <a:ext cx="10515600" cy="1102219"/>
          </a:xfrm>
        </p:spPr>
        <p:txBody>
          <a:bodyPr>
            <a:normAutofit/>
          </a:bodyPr>
          <a:lstStyle/>
          <a:p>
            <a:pPr algn="ctr"/>
            <a:r>
              <a:rPr lang="pl-PL" sz="5400" b="1" dirty="0">
                <a:solidFill>
                  <a:schemeClr val="bg1"/>
                </a:solidFill>
                <a:latin typeface="Calibri"/>
                <a:cs typeface="Calibri Light"/>
              </a:rPr>
              <a:t>Przewidywane skutki wynalazku</a:t>
            </a:r>
            <a:endParaRPr lang="pl-PL" sz="5400">
              <a:solidFill>
                <a:schemeClr val="bg1"/>
              </a:solidFill>
              <a:latin typeface="Calibri"/>
              <a:cs typeface="Calibri Light"/>
            </a:endParaRPr>
          </a:p>
        </p:txBody>
      </p:sp>
      <p:sp>
        <p:nvSpPr>
          <p:cNvPr id="4" name="Prostokąt: zaokrąglone rogi 3">
            <a:extLst>
              <a:ext uri="{FF2B5EF4-FFF2-40B4-BE49-F238E27FC236}">
                <a16:creationId xmlns="" xmlns:a16="http://schemas.microsoft.com/office/drawing/2014/main" id="{5ACF713A-F214-83CB-1633-33116C3EEED2}"/>
              </a:ext>
            </a:extLst>
          </p:cNvPr>
          <p:cNvSpPr/>
          <p:nvPr/>
        </p:nvSpPr>
        <p:spPr>
          <a:xfrm>
            <a:off x="1012605" y="1341053"/>
            <a:ext cx="10155620" cy="853965"/>
          </a:xfrm>
          <a:prstGeom prst="roundRect">
            <a:avLst/>
          </a:prstGeom>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pl-PL" sz="2800" b="1" dirty="0">
                <a:ea typeface="+mn-lt"/>
                <a:cs typeface="+mn-lt"/>
              </a:rPr>
              <a:t>✔ Zwiększenie ilość tlenu otoczeniu, w którym przebywamy </a:t>
            </a:r>
            <a:endParaRPr lang="pl-PL" sz="2800">
              <a:cs typeface="Calibri" panose="020F0502020204030204"/>
            </a:endParaRPr>
          </a:p>
          <a:p>
            <a:pPr algn="ctr"/>
            <a:endParaRPr lang="pl-PL" dirty="0">
              <a:cs typeface="Calibri"/>
            </a:endParaRPr>
          </a:p>
        </p:txBody>
      </p:sp>
      <p:sp>
        <p:nvSpPr>
          <p:cNvPr id="7" name="Prostokąt: zaokrąglone rogi 6">
            <a:extLst>
              <a:ext uri="{FF2B5EF4-FFF2-40B4-BE49-F238E27FC236}">
                <a16:creationId xmlns="" xmlns:a16="http://schemas.microsoft.com/office/drawing/2014/main" id="{1EC64C1C-8F2B-CDC0-6D95-E08CFF0EC82B}"/>
              </a:ext>
            </a:extLst>
          </p:cNvPr>
          <p:cNvSpPr/>
          <p:nvPr/>
        </p:nvSpPr>
        <p:spPr>
          <a:xfrm>
            <a:off x="1010963" y="2456135"/>
            <a:ext cx="10155620" cy="985344"/>
          </a:xfrm>
          <a:prstGeom prst="roundRect">
            <a:avLst/>
          </a:prstGeom>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pl-PL" sz="2800" b="1" dirty="0">
                <a:ea typeface="+mn-lt"/>
                <a:cs typeface="+mn-lt"/>
              </a:rPr>
              <a:t>✔ Redukcja szkodliwych substancji takich jak benzyn oraz amoniak </a:t>
            </a:r>
            <a:endParaRPr lang="pl-PL" sz="2800" b="1">
              <a:cs typeface="Calibri"/>
            </a:endParaRPr>
          </a:p>
          <a:p>
            <a:pPr algn="ctr"/>
            <a:endParaRPr lang="pl-PL" dirty="0">
              <a:cs typeface="Calibri"/>
            </a:endParaRPr>
          </a:p>
        </p:txBody>
      </p:sp>
      <p:sp>
        <p:nvSpPr>
          <p:cNvPr id="8" name="Prostokąt: zaokrąglone rogi 7">
            <a:extLst>
              <a:ext uri="{FF2B5EF4-FFF2-40B4-BE49-F238E27FC236}">
                <a16:creationId xmlns="" xmlns:a16="http://schemas.microsoft.com/office/drawing/2014/main" id="{6D5B5BED-2B14-6DF3-986B-F15E66AD86A4}"/>
              </a:ext>
            </a:extLst>
          </p:cNvPr>
          <p:cNvSpPr/>
          <p:nvPr/>
        </p:nvSpPr>
        <p:spPr>
          <a:xfrm>
            <a:off x="1009321" y="3702596"/>
            <a:ext cx="10208171" cy="985344"/>
          </a:xfrm>
          <a:prstGeom prst="roundRect">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pl-PL" sz="2800" b="1" dirty="0">
                <a:ea typeface="+mn-lt"/>
                <a:cs typeface="+mn-lt"/>
              </a:rPr>
              <a:t>✔ Regulacja wilgoci zawartej w powietrzu </a:t>
            </a:r>
            <a:endParaRPr lang="pl-PL" sz="2800" b="1">
              <a:cs typeface="Calibri"/>
            </a:endParaRPr>
          </a:p>
          <a:p>
            <a:pPr algn="ctr"/>
            <a:endParaRPr lang="pl-PL" dirty="0">
              <a:cs typeface="Calibri"/>
            </a:endParaRPr>
          </a:p>
        </p:txBody>
      </p:sp>
      <p:sp>
        <p:nvSpPr>
          <p:cNvPr id="9" name="Prostokąt: zaokrąglone rogi 8">
            <a:extLst>
              <a:ext uri="{FF2B5EF4-FFF2-40B4-BE49-F238E27FC236}">
                <a16:creationId xmlns="" xmlns:a16="http://schemas.microsoft.com/office/drawing/2014/main" id="{C633D2F6-921A-A314-D3BA-5EFE80880C10}"/>
              </a:ext>
            </a:extLst>
          </p:cNvPr>
          <p:cNvSpPr/>
          <p:nvPr/>
        </p:nvSpPr>
        <p:spPr>
          <a:xfrm>
            <a:off x="1014248" y="4916212"/>
            <a:ext cx="10155620" cy="1011620"/>
          </a:xfrm>
          <a:prstGeom prst="roundRect">
            <a:avLst/>
          </a:prstGeom>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pl-PL" sz="2800" b="1" dirty="0">
                <a:ea typeface="+mn-lt"/>
                <a:cs typeface="+mn-lt"/>
              </a:rPr>
              <a:t>✔ Poprawa naszego komfortu życia, wyciszenie oraz uspokojenie</a:t>
            </a:r>
            <a:endParaRPr lang="pl-PL" sz="2800" b="1" dirty="0"/>
          </a:p>
        </p:txBody>
      </p:sp>
    </p:spTree>
    <p:extLst>
      <p:ext uri="{BB962C8B-B14F-4D97-AF65-F5344CB8AC3E}">
        <p14:creationId xmlns="" xmlns:p14="http://schemas.microsoft.com/office/powerpoint/2010/main" val="6431664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6DE5B"/>
        </a:solidFill>
        <a:effectLst/>
      </p:bgPr>
    </p:bg>
    <p:spTree>
      <p:nvGrpSpPr>
        <p:cNvPr id="1" name=""/>
        <p:cNvGrpSpPr/>
        <p:nvPr/>
      </p:nvGrpSpPr>
      <p:grpSpPr>
        <a:xfrm>
          <a:off x="0" y="0"/>
          <a:ext cx="0" cy="0"/>
          <a:chOff x="0" y="0"/>
          <a:chExt cx="0" cy="0"/>
        </a:xfrm>
      </p:grpSpPr>
      <p:pic>
        <p:nvPicPr>
          <p:cNvPr id="8" name="Obraz 8" descr="Obraz zawierający tort, świeca, zabawka, kwiat&#10;&#10;Opis wygenerowany automatycznie">
            <a:extLst>
              <a:ext uri="{FF2B5EF4-FFF2-40B4-BE49-F238E27FC236}">
                <a16:creationId xmlns="" xmlns:a16="http://schemas.microsoft.com/office/drawing/2014/main" id="{B8037D80-6ADA-35CF-AA9E-187B53A80633}"/>
              </a:ext>
            </a:extLst>
          </p:cNvPr>
          <p:cNvPicPr>
            <a:picLocks noChangeAspect="1"/>
          </p:cNvPicPr>
          <p:nvPr/>
        </p:nvPicPr>
        <p:blipFill>
          <a:blip r:embed="rId2" cstate="print"/>
          <a:stretch>
            <a:fillRect/>
          </a:stretch>
        </p:blipFill>
        <p:spPr>
          <a:xfrm>
            <a:off x="-714704" y="-2628"/>
            <a:ext cx="13476889" cy="6863254"/>
          </a:xfrm>
          <a:prstGeom prst="rect">
            <a:avLst/>
          </a:prstGeom>
        </p:spPr>
      </p:pic>
      <p:sp>
        <p:nvSpPr>
          <p:cNvPr id="2" name="Tytuł 1">
            <a:extLst>
              <a:ext uri="{FF2B5EF4-FFF2-40B4-BE49-F238E27FC236}">
                <a16:creationId xmlns="" xmlns:a16="http://schemas.microsoft.com/office/drawing/2014/main" id="{A6477F0D-9591-FD2F-6260-23BFE05DA5E5}"/>
              </a:ext>
            </a:extLst>
          </p:cNvPr>
          <p:cNvSpPr>
            <a:spLocks noGrp="1"/>
          </p:cNvSpPr>
          <p:nvPr>
            <p:ph type="title"/>
          </p:nvPr>
        </p:nvSpPr>
        <p:spPr>
          <a:xfrm>
            <a:off x="286407" y="969470"/>
            <a:ext cx="11553496" cy="4833389"/>
          </a:xfrm>
        </p:spPr>
        <p:txBody>
          <a:bodyPr>
            <a:normAutofit/>
          </a:bodyPr>
          <a:lstStyle/>
          <a:p>
            <a:pPr algn="ctr"/>
            <a:endParaRPr lang="pl-PL" b="1" dirty="0">
              <a:solidFill>
                <a:schemeClr val="bg1"/>
              </a:solidFill>
              <a:cs typeface="Calibri Light"/>
            </a:endParaRPr>
          </a:p>
        </p:txBody>
      </p:sp>
      <p:sp>
        <p:nvSpPr>
          <p:cNvPr id="9" name="Prostokąt: zaokrąglone rogi 8">
            <a:extLst>
              <a:ext uri="{FF2B5EF4-FFF2-40B4-BE49-F238E27FC236}">
                <a16:creationId xmlns="" xmlns:a16="http://schemas.microsoft.com/office/drawing/2014/main" id="{7EA90FE9-66D9-D534-2BC9-EED5BA2D7D88}"/>
              </a:ext>
            </a:extLst>
          </p:cNvPr>
          <p:cNvSpPr/>
          <p:nvPr/>
        </p:nvSpPr>
        <p:spPr>
          <a:xfrm>
            <a:off x="278524" y="1237593"/>
            <a:ext cx="11521963" cy="438806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pl-PL" sz="3600" b="1" dirty="0">
                <a:solidFill>
                  <a:schemeClr val="bg1"/>
                </a:solidFill>
                <a:ea typeface="+mn-lt"/>
                <a:cs typeface="+mn-lt"/>
              </a:rPr>
              <a:t>Warto pamiętać, że każdy projekt</a:t>
            </a:r>
            <a:r>
              <a:rPr lang="pl-PL" sz="3600" b="1" dirty="0">
                <a:ea typeface="+mn-lt"/>
                <a:cs typeface="+mn-lt"/>
              </a:rPr>
              <a:t/>
            </a:r>
            <a:br>
              <a:rPr lang="pl-PL" sz="3600" b="1" dirty="0">
                <a:ea typeface="+mn-lt"/>
                <a:cs typeface="+mn-lt"/>
              </a:rPr>
            </a:br>
            <a:r>
              <a:rPr lang="pl-PL" sz="3600" b="1" dirty="0">
                <a:solidFill>
                  <a:schemeClr val="bg1"/>
                </a:solidFill>
                <a:ea typeface="+mn-lt"/>
                <a:cs typeface="+mn-lt"/>
              </a:rPr>
              <a:t>wymaga od nas uwagi oraz zaangażowania. Aby ściany wertykalne były w stanie zamienić szkodliwe odpady na tlen, potrzebują stałej opieki, systematycznego nawożenia i nawadniania. Staje się to naszym obowiązkiem, ponieważ nasze czyny są zależne od przyszłości naszej planety.</a:t>
            </a:r>
            <a:endParaRPr lang="pl-PL" sz="2000" dirty="0">
              <a:solidFill>
                <a:schemeClr val="bg1"/>
              </a:solidFill>
              <a:cs typeface="Calibri" panose="020F0502020204030204"/>
            </a:endParaRPr>
          </a:p>
        </p:txBody>
      </p:sp>
      <p:sp>
        <p:nvSpPr>
          <p:cNvPr id="3" name="Symbol zastępczy zawartości 2">
            <a:extLst>
              <a:ext uri="{FF2B5EF4-FFF2-40B4-BE49-F238E27FC236}">
                <a16:creationId xmlns="" xmlns:a16="http://schemas.microsoft.com/office/drawing/2014/main" id="{270F8A51-8291-62B2-2E88-E2EF910A5CFC}"/>
              </a:ext>
            </a:extLst>
          </p:cNvPr>
          <p:cNvSpPr>
            <a:spLocks noGrp="1"/>
          </p:cNvSpPr>
          <p:nvPr>
            <p:ph idx="1"/>
          </p:nvPr>
        </p:nvSpPr>
        <p:spPr>
          <a:xfrm>
            <a:off x="1416270" y="209659"/>
            <a:ext cx="9359460" cy="712132"/>
          </a:xfrm>
        </p:spPr>
        <p:txBody>
          <a:bodyPr vert="horz" lIns="91440" tIns="45720" rIns="91440" bIns="45720" rtlCol="0" anchor="t">
            <a:noAutofit/>
          </a:bodyPr>
          <a:lstStyle/>
          <a:p>
            <a:pPr marL="0" indent="0">
              <a:buNone/>
            </a:pPr>
            <a:r>
              <a:rPr lang="pl-PL" sz="6000" b="1" dirty="0">
                <a:solidFill>
                  <a:schemeClr val="bg1"/>
                </a:solidFill>
                <a:latin typeface="Calibri"/>
                <a:cs typeface="Calibri" panose="020F0502020204030204"/>
              </a:rPr>
              <a:t>  Wymagania oraz trudności</a:t>
            </a:r>
          </a:p>
        </p:txBody>
      </p:sp>
      <p:sp>
        <p:nvSpPr>
          <p:cNvPr id="4" name="pole tekstowe 3">
            <a:extLst>
              <a:ext uri="{FF2B5EF4-FFF2-40B4-BE49-F238E27FC236}">
                <a16:creationId xmlns="" xmlns:a16="http://schemas.microsoft.com/office/drawing/2014/main" id="{ADA3C17D-FE79-0761-3265-C2516C3A9445}"/>
              </a:ext>
            </a:extLst>
          </p:cNvPr>
          <p:cNvSpPr txBox="1"/>
          <p:nvPr/>
        </p:nvSpPr>
        <p:spPr>
          <a:xfrm>
            <a:off x="7614745" y="6392917"/>
            <a:ext cx="89338"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l-PL" dirty="0"/>
              <a:t>Kliknij, aby dodać test</a:t>
            </a:r>
          </a:p>
        </p:txBody>
      </p:sp>
    </p:spTree>
    <p:extLst>
      <p:ext uri="{BB962C8B-B14F-4D97-AF65-F5344CB8AC3E}">
        <p14:creationId xmlns="" xmlns:p14="http://schemas.microsoft.com/office/powerpoint/2010/main" val="22875346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 xmlns:a16="http://schemas.microsoft.com/office/drawing/2014/main" id="{0E08FF1F-2516-F15B-E42A-3FA0199D4D4D}"/>
              </a:ext>
            </a:extLst>
          </p:cNvPr>
          <p:cNvSpPr>
            <a:spLocks noGrp="1"/>
          </p:cNvSpPr>
          <p:nvPr>
            <p:ph idx="1"/>
          </p:nvPr>
        </p:nvSpPr>
        <p:spPr>
          <a:xfrm>
            <a:off x="697089" y="1543400"/>
            <a:ext cx="10656710" cy="4055007"/>
          </a:xfrm>
        </p:spPr>
        <p:txBody>
          <a:bodyPr vert="horz" lIns="91440" tIns="45720" rIns="91440" bIns="45720" rtlCol="0" anchor="t">
            <a:noAutofit/>
          </a:bodyPr>
          <a:lstStyle/>
          <a:p>
            <a:pPr algn="ctr">
              <a:buNone/>
            </a:pPr>
            <a:r>
              <a:rPr lang="pl-PL" sz="3600" b="1" dirty="0">
                <a:latin typeface="Calibri"/>
                <a:ea typeface="+mn-lt"/>
                <a:cs typeface="+mn-lt"/>
              </a:rPr>
              <a:t>Cele</a:t>
            </a:r>
            <a:r>
              <a:rPr lang="pl-PL" sz="3600" b="1" dirty="0">
                <a:ea typeface="+mn-lt"/>
                <a:cs typeface="+mn-lt"/>
              </a:rPr>
              <a:t> </a:t>
            </a:r>
            <a:r>
              <a:rPr lang="pl-PL" sz="3600" b="1" dirty="0">
                <a:latin typeface="Calibri"/>
                <a:ea typeface="+mn-lt"/>
                <a:cs typeface="+mn-lt"/>
              </a:rPr>
              <a:t>- </a:t>
            </a:r>
            <a:r>
              <a:rPr lang="pl-PL" sz="3600" dirty="0">
                <a:latin typeface="Calibri"/>
                <a:ea typeface="+mn-lt"/>
                <a:cs typeface="+mn-lt"/>
              </a:rPr>
              <a:t>budowanie świadomości uczniów dotyczącej tego, w jaki sposób ocean wpływa na nas i w jaki sposób my wpływamy na ocean.</a:t>
            </a:r>
            <a:endParaRPr lang="pl-PL"/>
          </a:p>
          <a:p>
            <a:pPr algn="ctr">
              <a:buNone/>
            </a:pPr>
            <a:r>
              <a:rPr lang="pl-PL" sz="3600" b="1" dirty="0">
                <a:ea typeface="+mn-lt"/>
                <a:cs typeface="+mn-lt"/>
              </a:rPr>
              <a:t>Metoda -</a:t>
            </a:r>
            <a:r>
              <a:rPr lang="pl-PL" sz="3600" dirty="0">
                <a:ea typeface="+mn-lt"/>
                <a:cs typeface="+mn-lt"/>
              </a:rPr>
              <a:t> aktywne działanie w postaci dyskusji popartej argumentami, rozwiązywanie problemów oraz ćwiczenie umiejętności krytycznego myślenia.</a:t>
            </a:r>
            <a:endParaRPr lang="pl-PL" sz="3600">
              <a:cs typeface="Calibri" panose="020F0502020204030204"/>
            </a:endParaRPr>
          </a:p>
          <a:p>
            <a:pPr algn="ctr">
              <a:buNone/>
            </a:pPr>
            <a:r>
              <a:rPr lang="pl-PL" sz="3600" b="1" dirty="0">
                <a:ea typeface="+mn-lt"/>
                <a:cs typeface="+mn-lt"/>
              </a:rPr>
              <a:t>Forma pracy w grupach</a:t>
            </a:r>
            <a:r>
              <a:rPr lang="pl-PL" sz="3600" dirty="0">
                <a:ea typeface="+mn-lt"/>
                <a:cs typeface="+mn-lt"/>
              </a:rPr>
              <a:t> – pracy zespołowej i komunikacji w sytuacji, kiedy przez prawie dwa lata uczniowie spędzali czas przed monitorami komputerów.</a:t>
            </a:r>
            <a:endParaRPr lang="pl-PL" sz="3600" dirty="0">
              <a:cs typeface="Calibri"/>
            </a:endParaRPr>
          </a:p>
        </p:txBody>
      </p:sp>
      <p:sp>
        <p:nvSpPr>
          <p:cNvPr id="5" name="Prostokąt 4">
            <a:extLst>
              <a:ext uri="{FF2B5EF4-FFF2-40B4-BE49-F238E27FC236}">
                <a16:creationId xmlns="" xmlns:a16="http://schemas.microsoft.com/office/drawing/2014/main" id="{9A20D983-6A21-B59E-70BE-BC94BE2B5BF5}"/>
              </a:ext>
            </a:extLst>
          </p:cNvPr>
          <p:cNvSpPr/>
          <p:nvPr/>
        </p:nvSpPr>
        <p:spPr>
          <a:xfrm>
            <a:off x="-5644" y="-5644"/>
            <a:ext cx="12206110" cy="143933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pl-PL" sz="4400" b="1" dirty="0">
                <a:ea typeface="+mn-lt"/>
                <a:cs typeface="+mn-lt"/>
              </a:rPr>
              <a:t>Scenariusz zajęć rozwijających zainteresowania przyrodnicze uczniów szkół podstawowych</a:t>
            </a:r>
            <a:endParaRPr lang="pl-PL" sz="4400" b="1">
              <a:cs typeface="Calibri"/>
            </a:endParaRPr>
          </a:p>
        </p:txBody>
      </p:sp>
    </p:spTree>
    <p:extLst>
      <p:ext uri="{BB962C8B-B14F-4D97-AF65-F5344CB8AC3E}">
        <p14:creationId xmlns="" xmlns:p14="http://schemas.microsoft.com/office/powerpoint/2010/main" val="13370185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sp>
        <p:nvSpPr>
          <p:cNvPr id="4" name="Prostokąt 3">
            <a:extLst>
              <a:ext uri="{FF2B5EF4-FFF2-40B4-BE49-F238E27FC236}">
                <a16:creationId xmlns="" xmlns:a16="http://schemas.microsoft.com/office/drawing/2014/main" id="{AFAB12E6-A3BA-7A95-1A13-D99C9FAC1E99}"/>
              </a:ext>
            </a:extLst>
          </p:cNvPr>
          <p:cNvSpPr/>
          <p:nvPr/>
        </p:nvSpPr>
        <p:spPr>
          <a:xfrm>
            <a:off x="-5644" y="-5643"/>
            <a:ext cx="12191999" cy="917222"/>
          </a:xfrm>
          <a:prstGeom prst="rect">
            <a:avLst/>
          </a:prstGeom>
        </p:spPr>
        <p:style>
          <a:lnRef idx="1">
            <a:schemeClr val="accent5"/>
          </a:lnRef>
          <a:fillRef idx="3">
            <a:schemeClr val="accent5"/>
          </a:fillRef>
          <a:effectRef idx="2">
            <a:schemeClr val="accent5"/>
          </a:effectRef>
          <a:fontRef idx="minor">
            <a:schemeClr val="lt1"/>
          </a:fontRef>
        </p:style>
        <p:txBody>
          <a:bodyPr lIns="91440" tIns="45720" rIns="91440" bIns="45720" rtlCol="0" anchor="ctr"/>
          <a:lstStyle/>
          <a:p>
            <a:pPr algn="ctr"/>
            <a:r>
              <a:rPr lang="pl-PL" sz="4800" b="1">
                <a:cs typeface="Calibri"/>
              </a:rPr>
              <a:t>Przedstawienie </a:t>
            </a:r>
            <a:r>
              <a:rPr lang="pl-PL" sz="4800" b="1" smtClean="0">
                <a:cs typeface="Calibri"/>
              </a:rPr>
              <a:t>8 </a:t>
            </a:r>
            <a:r>
              <a:rPr lang="pl-PL" sz="4800" b="1" dirty="0">
                <a:cs typeface="Calibri"/>
              </a:rPr>
              <a:t>zasad świadomości morskiej</a:t>
            </a:r>
          </a:p>
        </p:txBody>
      </p:sp>
      <p:sp>
        <p:nvSpPr>
          <p:cNvPr id="3" name="Symbol zastępczy zawartości 2">
            <a:extLst>
              <a:ext uri="{FF2B5EF4-FFF2-40B4-BE49-F238E27FC236}">
                <a16:creationId xmlns="" xmlns:a16="http://schemas.microsoft.com/office/drawing/2014/main" id="{F6F8DD14-56BD-D0FD-136A-B5E8F96BE39B}"/>
              </a:ext>
            </a:extLst>
          </p:cNvPr>
          <p:cNvSpPr>
            <a:spLocks noGrp="1"/>
          </p:cNvSpPr>
          <p:nvPr>
            <p:ph idx="1"/>
          </p:nvPr>
        </p:nvSpPr>
        <p:spPr>
          <a:xfrm>
            <a:off x="-12191" y="961124"/>
            <a:ext cx="12187898" cy="5346301"/>
          </a:xfrm>
        </p:spPr>
        <p:txBody>
          <a:bodyPr vert="horz" lIns="91440" tIns="45720" rIns="91440" bIns="45720" rtlCol="0" anchor="t">
            <a:noAutofit/>
          </a:bodyPr>
          <a:lstStyle/>
          <a:p>
            <a:pPr>
              <a:buNone/>
            </a:pPr>
            <a:r>
              <a:rPr lang="pl-PL" sz="2600" b="1" dirty="0">
                <a:cs typeface="Calibri"/>
              </a:rPr>
              <a:t>1.</a:t>
            </a:r>
            <a:r>
              <a:rPr lang="pl-PL" sz="2600" dirty="0">
                <a:cs typeface="Calibri"/>
              </a:rPr>
              <a:t> Istnieje jeden wszechocean o różnorodnych cechach. (Charakterystyka wód oceanu)</a:t>
            </a:r>
            <a:endParaRPr lang="pl-PL" sz="2600" dirty="0">
              <a:ea typeface="+mn-lt"/>
              <a:cs typeface="+mn-lt"/>
            </a:endParaRPr>
          </a:p>
          <a:p>
            <a:pPr>
              <a:buNone/>
            </a:pPr>
            <a:r>
              <a:rPr lang="pl-PL" sz="2600" b="1" dirty="0">
                <a:cs typeface="Calibri"/>
              </a:rPr>
              <a:t>2.</a:t>
            </a:r>
            <a:r>
              <a:rPr lang="pl-PL" sz="2600" dirty="0">
                <a:cs typeface="Calibri"/>
              </a:rPr>
              <a:t> Ocean i żyjące w nim organizmy kształtują cechy Ziemi. (</a:t>
            </a:r>
            <a:r>
              <a:rPr lang="pl-PL" sz="2600" dirty="0">
                <a:ea typeface="+mn-lt"/>
                <a:cs typeface="+mn-lt"/>
              </a:rPr>
              <a:t>Organizmy żyją w oceanach)</a:t>
            </a:r>
          </a:p>
          <a:p>
            <a:pPr>
              <a:buNone/>
            </a:pPr>
            <a:r>
              <a:rPr lang="pl-PL" sz="2600" b="1" dirty="0">
                <a:cs typeface="Calibri"/>
              </a:rPr>
              <a:t>3.</a:t>
            </a:r>
            <a:r>
              <a:rPr lang="pl-PL" sz="2600" dirty="0">
                <a:cs typeface="Calibri"/>
              </a:rPr>
              <a:t> Ocean ma istotny wpływ na pogodę i klimat. (</a:t>
            </a:r>
            <a:r>
              <a:rPr lang="pl-PL" sz="2600" dirty="0">
                <a:ea typeface="+mn-lt"/>
                <a:cs typeface="+mn-lt"/>
              </a:rPr>
              <a:t>Ocean modyfikuje pogodę i klimat)</a:t>
            </a:r>
          </a:p>
          <a:p>
            <a:pPr>
              <a:buNone/>
            </a:pPr>
            <a:r>
              <a:rPr lang="pl-PL" sz="2600" b="1" dirty="0">
                <a:cs typeface="Calibri"/>
              </a:rPr>
              <a:t>4.</a:t>
            </a:r>
            <a:r>
              <a:rPr lang="pl-PL" sz="2600" dirty="0">
                <a:cs typeface="Calibri"/>
              </a:rPr>
              <a:t> Dzięki oceanom na Ziemi może istnieć życie. (Życie powstało w wodzie)</a:t>
            </a:r>
            <a:endParaRPr lang="pl-PL" sz="2600" dirty="0">
              <a:ea typeface="+mn-lt"/>
              <a:cs typeface="+mn-lt"/>
            </a:endParaRPr>
          </a:p>
          <a:p>
            <a:pPr>
              <a:buNone/>
            </a:pPr>
            <a:r>
              <a:rPr lang="pl-PL" sz="2600" b="1" dirty="0">
                <a:cs typeface="Calibri"/>
              </a:rPr>
              <a:t>5.</a:t>
            </a:r>
            <a:r>
              <a:rPr lang="pl-PL" sz="2600" dirty="0">
                <a:cs typeface="Calibri"/>
              </a:rPr>
              <a:t> Ocean zapewnia dużą bioróżnorodność oraz różnorodność ekosystemów. (</a:t>
            </a:r>
            <a:r>
              <a:rPr lang="pl-PL" sz="2600" dirty="0">
                <a:ea typeface="+mn-lt"/>
                <a:cs typeface="+mn-lt"/>
              </a:rPr>
              <a:t>Bioróżnorodność oceanów)</a:t>
            </a:r>
          </a:p>
          <a:p>
            <a:pPr>
              <a:buNone/>
            </a:pPr>
            <a:r>
              <a:rPr lang="pl-PL" sz="2600" b="1" dirty="0">
                <a:cs typeface="Calibri"/>
              </a:rPr>
              <a:t>6.</a:t>
            </a:r>
            <a:r>
              <a:rPr lang="pl-PL" sz="2600" dirty="0">
                <a:cs typeface="Calibri"/>
              </a:rPr>
              <a:t> Ocean i ludzie są nierozerwalnie połączeni. (</a:t>
            </a:r>
            <a:r>
              <a:rPr lang="pl-PL" sz="2600" dirty="0">
                <a:ea typeface="+mn-lt"/>
                <a:cs typeface="+mn-lt"/>
              </a:rPr>
              <a:t>Ocean i ludzkość są ze sobą nierozerwanie związani)</a:t>
            </a:r>
          </a:p>
          <a:p>
            <a:pPr>
              <a:buNone/>
            </a:pPr>
            <a:r>
              <a:rPr lang="pl-PL" sz="2600" b="1" dirty="0">
                <a:cs typeface="Calibri"/>
              </a:rPr>
              <a:t>7.</a:t>
            </a:r>
            <a:r>
              <a:rPr lang="pl-PL" sz="2600" dirty="0">
                <a:cs typeface="Calibri"/>
              </a:rPr>
              <a:t> Ocean jest w większości niezbadany. (Tajemnice oceanów)</a:t>
            </a:r>
            <a:endParaRPr lang="pl-PL" sz="2600" dirty="0">
              <a:ea typeface="+mn-lt"/>
              <a:cs typeface="+mn-lt"/>
            </a:endParaRPr>
          </a:p>
          <a:p>
            <a:pPr>
              <a:buNone/>
            </a:pPr>
            <a:r>
              <a:rPr lang="pl-PL" sz="2600" b="1" dirty="0">
                <a:cs typeface="Calibri" panose="020F0502020204030204"/>
              </a:rPr>
              <a:t>8.</a:t>
            </a:r>
            <a:r>
              <a:rPr lang="pl-PL" sz="2600" dirty="0">
                <a:cs typeface="Calibri"/>
              </a:rPr>
              <a:t> Ocean odpowiada za produkcję tlenu. (Znaczenie fitoplanktonu)</a:t>
            </a:r>
          </a:p>
          <a:p>
            <a:pPr algn="ctr">
              <a:buNone/>
            </a:pPr>
            <a:r>
              <a:rPr lang="pl-PL" sz="2500" b="1" dirty="0">
                <a:ea typeface="+mn-lt"/>
                <a:cs typeface="+mn-lt"/>
              </a:rPr>
              <a:t>Uczniowie pracują w zespołach wykorzystując dostępne materiały pochodzące z różnych</a:t>
            </a:r>
            <a:endParaRPr lang="pl-PL" sz="2500" b="1">
              <a:cs typeface="Calibri"/>
            </a:endParaRPr>
          </a:p>
          <a:p>
            <a:pPr algn="ctr">
              <a:buNone/>
            </a:pPr>
            <a:r>
              <a:rPr lang="pl-PL" sz="2500" b="1" dirty="0">
                <a:ea typeface="+mn-lt"/>
                <a:cs typeface="+mn-lt"/>
              </a:rPr>
              <a:t>źródeł, porządkują je, interpretują oraz przygotowują uzasadnienie każdej z 8 zasad</a:t>
            </a:r>
            <a:endParaRPr lang="pl-PL" sz="2500" b="1" dirty="0">
              <a:cs typeface="Calibri"/>
            </a:endParaRPr>
          </a:p>
          <a:p>
            <a:pPr algn="ctr">
              <a:buNone/>
            </a:pPr>
            <a:r>
              <a:rPr lang="pl-PL" sz="2500" b="1" dirty="0">
                <a:ea typeface="+mn-lt"/>
                <a:cs typeface="+mn-lt"/>
              </a:rPr>
              <a:t>świadomości morskiej.</a:t>
            </a:r>
            <a:endParaRPr lang="pl-PL" sz="2500" b="1">
              <a:cs typeface="Calibri"/>
            </a:endParaRPr>
          </a:p>
          <a:p>
            <a:pPr algn="ctr">
              <a:buNone/>
            </a:pPr>
            <a:endParaRPr lang="pl-PL" dirty="0">
              <a:cs typeface="Calibri"/>
            </a:endParaRPr>
          </a:p>
        </p:txBody>
      </p:sp>
    </p:spTree>
    <p:extLst>
      <p:ext uri="{BB962C8B-B14F-4D97-AF65-F5344CB8AC3E}">
        <p14:creationId xmlns="" xmlns:p14="http://schemas.microsoft.com/office/powerpoint/2010/main" val="28682005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 xmlns:a16="http://schemas.microsoft.com/office/drawing/2014/main" id="{8A532C4D-4D0A-F442-11C1-3E169D2F48C6}"/>
              </a:ext>
            </a:extLst>
          </p:cNvPr>
          <p:cNvSpPr>
            <a:spLocks noGrp="1"/>
          </p:cNvSpPr>
          <p:nvPr>
            <p:ph idx="1"/>
          </p:nvPr>
        </p:nvSpPr>
        <p:spPr>
          <a:xfrm>
            <a:off x="895709" y="1034868"/>
            <a:ext cx="10515600" cy="6134131"/>
          </a:xfrm>
        </p:spPr>
        <p:txBody>
          <a:bodyPr vert="horz" lIns="91440" tIns="45720" rIns="91440" bIns="45720" rtlCol="0" anchor="t">
            <a:normAutofit/>
          </a:bodyPr>
          <a:lstStyle/>
          <a:p>
            <a:pPr marL="0" indent="0" algn="ctr">
              <a:buNone/>
            </a:pPr>
            <a:r>
              <a:rPr lang="pl-PL" sz="3600" dirty="0">
                <a:ea typeface="+mn-lt"/>
                <a:cs typeface="+mn-lt"/>
              </a:rPr>
              <a:t>Każda z grup prezentuje swoje informacje na forum argumentując każdą z zasad. Uzasadniają znaczenie wód wszechoceanu dla życia na planecie. </a:t>
            </a:r>
          </a:p>
          <a:p>
            <a:pPr marL="0" indent="0" algn="ctr">
              <a:buNone/>
            </a:pPr>
            <a:r>
              <a:rPr lang="pl-PL" sz="3600" dirty="0">
                <a:ea typeface="+mn-lt"/>
                <a:cs typeface="+mn-lt"/>
              </a:rPr>
              <a:t>Następnie udzielają odpowiedzi na trzy pytania.</a:t>
            </a:r>
          </a:p>
          <a:p>
            <a:pPr algn="ctr">
              <a:buNone/>
            </a:pPr>
            <a:r>
              <a:rPr lang="pl-PL" sz="3600" b="1" dirty="0">
                <a:ea typeface="+mn-lt"/>
                <a:cs typeface="+mn-lt"/>
              </a:rPr>
              <a:t>1.</a:t>
            </a:r>
            <a:r>
              <a:rPr lang="pl-PL" sz="3600" dirty="0">
                <a:ea typeface="+mn-lt"/>
                <a:cs typeface="+mn-lt"/>
              </a:rPr>
              <a:t> Jakie działania człowieka zmieniają środowisko morskie?</a:t>
            </a:r>
            <a:endParaRPr lang="pl-PL" dirty="0"/>
          </a:p>
          <a:p>
            <a:pPr algn="ctr">
              <a:buNone/>
            </a:pPr>
            <a:r>
              <a:rPr lang="pl-PL" sz="3600" b="1" dirty="0">
                <a:ea typeface="+mn-lt"/>
                <a:cs typeface="+mn-lt"/>
              </a:rPr>
              <a:t>2.</a:t>
            </a:r>
            <a:r>
              <a:rPr lang="pl-PL" sz="3600" dirty="0">
                <a:ea typeface="+mn-lt"/>
                <a:cs typeface="+mn-lt"/>
              </a:rPr>
              <a:t> W jakim stopniu nasze życie zależy od prawidłowego funkcjonowania</a:t>
            </a:r>
            <a:endParaRPr lang="pl-PL" dirty="0"/>
          </a:p>
          <a:p>
            <a:pPr algn="ctr">
              <a:buNone/>
            </a:pPr>
            <a:r>
              <a:rPr lang="pl-PL" sz="3600" dirty="0">
                <a:ea typeface="+mn-lt"/>
                <a:cs typeface="+mn-lt"/>
              </a:rPr>
              <a:t>wszechoceanu?</a:t>
            </a:r>
            <a:endParaRPr lang="pl-PL" dirty="0"/>
          </a:p>
          <a:p>
            <a:pPr marL="0" indent="0" algn="ctr">
              <a:buNone/>
            </a:pPr>
            <a:r>
              <a:rPr lang="pl-PL" sz="3600" b="1" dirty="0">
                <a:ea typeface="+mn-lt"/>
                <a:cs typeface="+mn-lt"/>
              </a:rPr>
              <a:t>3.</a:t>
            </a:r>
            <a:r>
              <a:rPr lang="pl-PL" sz="3600" dirty="0">
                <a:ea typeface="+mn-lt"/>
                <a:cs typeface="+mn-lt"/>
              </a:rPr>
              <a:t> Dlaczego świadomość morska jest ważna?</a:t>
            </a:r>
            <a:endParaRPr lang="pl-PL" dirty="0"/>
          </a:p>
        </p:txBody>
      </p:sp>
      <p:sp>
        <p:nvSpPr>
          <p:cNvPr id="4" name="Prostokąt 3">
            <a:extLst>
              <a:ext uri="{FF2B5EF4-FFF2-40B4-BE49-F238E27FC236}">
                <a16:creationId xmlns="" xmlns:a16="http://schemas.microsoft.com/office/drawing/2014/main" id="{42C833B7-B714-BE41-699C-9529B1542400}"/>
              </a:ext>
            </a:extLst>
          </p:cNvPr>
          <p:cNvSpPr/>
          <p:nvPr/>
        </p:nvSpPr>
        <p:spPr>
          <a:xfrm>
            <a:off x="2875" y="-4313"/>
            <a:ext cx="12191999" cy="92015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pl-PL" sz="6000" b="1" dirty="0">
                <a:ea typeface="+mn-lt"/>
                <a:cs typeface="+mn-lt"/>
              </a:rPr>
              <a:t>Efekty pracy na zajęciach</a:t>
            </a:r>
            <a:endParaRPr lang="pl-PL" sz="6000" b="1">
              <a:cs typeface="Calibri"/>
            </a:endParaRPr>
          </a:p>
        </p:txBody>
      </p:sp>
    </p:spTree>
    <p:extLst>
      <p:ext uri="{BB962C8B-B14F-4D97-AF65-F5344CB8AC3E}">
        <p14:creationId xmlns="" xmlns:p14="http://schemas.microsoft.com/office/powerpoint/2010/main" val="3749787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sp>
        <p:nvSpPr>
          <p:cNvPr id="5" name="Prostokąt: zaokrąglone rogi 4">
            <a:extLst>
              <a:ext uri="{FF2B5EF4-FFF2-40B4-BE49-F238E27FC236}">
                <a16:creationId xmlns="" xmlns:a16="http://schemas.microsoft.com/office/drawing/2014/main" id="{0EE5FCC7-7E78-74F3-FC41-DB798F30DDBD}"/>
              </a:ext>
            </a:extLst>
          </p:cNvPr>
          <p:cNvSpPr/>
          <p:nvPr/>
        </p:nvSpPr>
        <p:spPr>
          <a:xfrm>
            <a:off x="1828800" y="-4313"/>
            <a:ext cx="8525772" cy="1265207"/>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pl-PL"/>
          </a:p>
        </p:txBody>
      </p:sp>
      <p:sp>
        <p:nvSpPr>
          <p:cNvPr id="2" name="Tytuł 1">
            <a:extLst>
              <a:ext uri="{FF2B5EF4-FFF2-40B4-BE49-F238E27FC236}">
                <a16:creationId xmlns="" xmlns:a16="http://schemas.microsoft.com/office/drawing/2014/main" id="{FBA2C5C7-B212-8E86-E43F-CD442A8D76CF}"/>
              </a:ext>
            </a:extLst>
          </p:cNvPr>
          <p:cNvSpPr>
            <a:spLocks noGrp="1"/>
          </p:cNvSpPr>
          <p:nvPr>
            <p:ph type="title"/>
          </p:nvPr>
        </p:nvSpPr>
        <p:spPr>
          <a:xfrm>
            <a:off x="838200" y="5692"/>
            <a:ext cx="10515600" cy="1239298"/>
          </a:xfrm>
        </p:spPr>
        <p:txBody>
          <a:bodyPr>
            <a:normAutofit/>
          </a:bodyPr>
          <a:lstStyle/>
          <a:p>
            <a:pPr algn="ctr"/>
            <a:r>
              <a:rPr lang="pl-PL" sz="6600" b="1" dirty="0">
                <a:solidFill>
                  <a:schemeClr val="bg1"/>
                </a:solidFill>
                <a:ea typeface="+mj-lt"/>
                <a:cs typeface="+mj-lt"/>
              </a:rPr>
              <a:t>Zakończenie spotkania</a:t>
            </a:r>
            <a:endParaRPr lang="pl-PL" sz="6600" b="1">
              <a:solidFill>
                <a:schemeClr val="bg1"/>
              </a:solidFill>
              <a:cs typeface="Calibri Light"/>
            </a:endParaRPr>
          </a:p>
        </p:txBody>
      </p:sp>
      <p:sp>
        <p:nvSpPr>
          <p:cNvPr id="3" name="Symbol zastępczy zawartości 2">
            <a:extLst>
              <a:ext uri="{FF2B5EF4-FFF2-40B4-BE49-F238E27FC236}">
                <a16:creationId xmlns="" xmlns:a16="http://schemas.microsoft.com/office/drawing/2014/main" id="{FE284EC4-C44E-A31C-18D7-E42B6FB19CEC}"/>
              </a:ext>
            </a:extLst>
          </p:cNvPr>
          <p:cNvSpPr>
            <a:spLocks noGrp="1"/>
          </p:cNvSpPr>
          <p:nvPr>
            <p:ph idx="1"/>
          </p:nvPr>
        </p:nvSpPr>
        <p:spPr>
          <a:xfrm>
            <a:off x="162465" y="1710606"/>
            <a:ext cx="11852693" cy="4811414"/>
          </a:xfrm>
        </p:spPr>
        <p:txBody>
          <a:bodyPr vert="horz" lIns="91440" tIns="45720" rIns="91440" bIns="45720" rtlCol="0" anchor="t">
            <a:normAutofit/>
          </a:bodyPr>
          <a:lstStyle/>
          <a:p>
            <a:pPr algn="ctr">
              <a:spcBef>
                <a:spcPct val="0"/>
              </a:spcBef>
              <a:buNone/>
            </a:pPr>
            <a:r>
              <a:rPr lang="pl-PL" sz="5400" dirty="0">
                <a:ea typeface="+mn-lt"/>
                <a:cs typeface="+mn-lt"/>
              </a:rPr>
              <a:t>Uczniowie tworzą notatkę zawierającą najważniejsze informacje o wartości oceanów oraz wykonują mapy wszechoceanu (w formie plastycznej,</a:t>
            </a:r>
            <a:endParaRPr lang="pl-PL" sz="5400">
              <a:cs typeface="Calibri"/>
            </a:endParaRPr>
          </a:p>
          <a:p>
            <a:pPr marL="0" indent="0" algn="ctr">
              <a:spcBef>
                <a:spcPct val="0"/>
              </a:spcBef>
              <a:buNone/>
            </a:pPr>
            <a:r>
              <a:rPr lang="pl-PL" sz="5400" dirty="0">
                <a:ea typeface="+mn-lt"/>
                <a:cs typeface="+mn-lt"/>
              </a:rPr>
              <a:t>wirtualnej lub innej).</a:t>
            </a:r>
          </a:p>
          <a:p>
            <a:pPr marL="0" indent="0">
              <a:buNone/>
            </a:pPr>
            <a:endParaRPr lang="pl-PL" dirty="0">
              <a:cs typeface="Calibri"/>
            </a:endParaRPr>
          </a:p>
        </p:txBody>
      </p:sp>
    </p:spTree>
    <p:extLst>
      <p:ext uri="{BB962C8B-B14F-4D97-AF65-F5344CB8AC3E}">
        <p14:creationId xmlns="" xmlns:p14="http://schemas.microsoft.com/office/powerpoint/2010/main" val="8974008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sp>
        <p:nvSpPr>
          <p:cNvPr id="11" name="Prostokąt: zaokrąglone rogi 10">
            <a:extLst>
              <a:ext uri="{FF2B5EF4-FFF2-40B4-BE49-F238E27FC236}">
                <a16:creationId xmlns="" xmlns:a16="http://schemas.microsoft.com/office/drawing/2014/main" id="{D26C2CE9-927F-73A3-4C77-BABACDCA7860}"/>
              </a:ext>
            </a:extLst>
          </p:cNvPr>
          <p:cNvSpPr/>
          <p:nvPr/>
        </p:nvSpPr>
        <p:spPr>
          <a:xfrm>
            <a:off x="4246178" y="2627"/>
            <a:ext cx="3626068" cy="61748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pl-PL"/>
          </a:p>
        </p:txBody>
      </p:sp>
      <p:sp>
        <p:nvSpPr>
          <p:cNvPr id="2" name="Tytuł 1">
            <a:extLst>
              <a:ext uri="{FF2B5EF4-FFF2-40B4-BE49-F238E27FC236}">
                <a16:creationId xmlns="" xmlns:a16="http://schemas.microsoft.com/office/drawing/2014/main" id="{17BC5D8A-9F26-4AC3-FB04-73D0D14E2DD5}"/>
              </a:ext>
            </a:extLst>
          </p:cNvPr>
          <p:cNvSpPr>
            <a:spLocks noGrp="1"/>
          </p:cNvSpPr>
          <p:nvPr>
            <p:ph type="title"/>
          </p:nvPr>
        </p:nvSpPr>
        <p:spPr>
          <a:xfrm>
            <a:off x="838200" y="-307445"/>
            <a:ext cx="10515600" cy="1325563"/>
          </a:xfrm>
        </p:spPr>
        <p:txBody>
          <a:bodyPr/>
          <a:lstStyle/>
          <a:p>
            <a:pPr algn="ctr"/>
            <a:r>
              <a:rPr lang="pl-PL" b="1" dirty="0">
                <a:solidFill>
                  <a:schemeClr val="bg1"/>
                </a:solidFill>
                <a:ea typeface="Calibri Light"/>
                <a:cs typeface="Calibri Light"/>
              </a:rPr>
              <a:t>Podsumowanie</a:t>
            </a:r>
          </a:p>
        </p:txBody>
      </p:sp>
      <p:pic>
        <p:nvPicPr>
          <p:cNvPr id="8" name="Obraz 8">
            <a:extLst>
              <a:ext uri="{FF2B5EF4-FFF2-40B4-BE49-F238E27FC236}">
                <a16:creationId xmlns="" xmlns:a16="http://schemas.microsoft.com/office/drawing/2014/main" id="{EDC09144-EA88-8EE5-41AE-ED21FF1CCC06}"/>
              </a:ext>
            </a:extLst>
          </p:cNvPr>
          <p:cNvPicPr>
            <a:picLocks noChangeAspect="1"/>
          </p:cNvPicPr>
          <p:nvPr/>
        </p:nvPicPr>
        <p:blipFill>
          <a:blip r:embed="rId2" cstate="print"/>
          <a:stretch>
            <a:fillRect/>
          </a:stretch>
        </p:blipFill>
        <p:spPr>
          <a:xfrm>
            <a:off x="4096084" y="3086768"/>
            <a:ext cx="4080043" cy="3919622"/>
          </a:xfrm>
          <a:prstGeom prst="ellipse">
            <a:avLst/>
          </a:prstGeom>
          <a:ln>
            <a:noFill/>
          </a:ln>
          <a:effectLst>
            <a:softEdge rad="112500"/>
          </a:effectLst>
        </p:spPr>
      </p:pic>
      <p:sp>
        <p:nvSpPr>
          <p:cNvPr id="3" name="Symbol zastępczy zawartości 2">
            <a:extLst>
              <a:ext uri="{FF2B5EF4-FFF2-40B4-BE49-F238E27FC236}">
                <a16:creationId xmlns="" xmlns:a16="http://schemas.microsoft.com/office/drawing/2014/main" id="{C000AFC0-7DD9-B365-82D6-23F7421C60AB}"/>
              </a:ext>
            </a:extLst>
          </p:cNvPr>
          <p:cNvSpPr>
            <a:spLocks noGrp="1"/>
          </p:cNvSpPr>
          <p:nvPr>
            <p:ph idx="1"/>
          </p:nvPr>
        </p:nvSpPr>
        <p:spPr>
          <a:xfrm>
            <a:off x="880302" y="626668"/>
            <a:ext cx="10502463" cy="5310406"/>
          </a:xfrm>
        </p:spPr>
        <p:txBody>
          <a:bodyPr vert="horz" lIns="91440" tIns="45720" rIns="91440" bIns="45720" rtlCol="0" anchor="t">
            <a:normAutofit/>
          </a:bodyPr>
          <a:lstStyle/>
          <a:p>
            <a:pPr marL="0" indent="0" algn="ctr">
              <a:buNone/>
            </a:pPr>
            <a:r>
              <a:rPr lang="pl-PL" sz="3000" b="1" dirty="0">
                <a:solidFill>
                  <a:srgbClr val="48C22D"/>
                </a:solidFill>
                <a:ea typeface="Calibri" panose="020F0502020204030204"/>
                <a:cs typeface="Calibri" panose="020F0502020204030204"/>
              </a:rPr>
              <a:t>Uważam, że wszyscy powinni dbać o nasze wspólne dobro, jakim jest powietrze, ponieważ bez niego nie mamy szans na przeżycie. Przedstawiając powyższe argumenty i propozycje przeciwdziałania degradacji środowiska, możemy doprowadzić wspólnymi wysiłkami do zmiany naszego postępowania, co będzie skutkować lepszą jakością życia dla następnych pokoleń.</a:t>
            </a:r>
            <a:endParaRPr lang="pl-PL" sz="3000" b="1">
              <a:solidFill>
                <a:srgbClr val="48C22D"/>
              </a:solidFill>
              <a:cs typeface="Calibri"/>
            </a:endParaRPr>
          </a:p>
        </p:txBody>
      </p:sp>
      <p:sp>
        <p:nvSpPr>
          <p:cNvPr id="4" name="Połowa ramki 3">
            <a:extLst>
              <a:ext uri="{FF2B5EF4-FFF2-40B4-BE49-F238E27FC236}">
                <a16:creationId xmlns="" xmlns:a16="http://schemas.microsoft.com/office/drawing/2014/main" id="{EDB06F9A-E0EE-2B41-4B1C-B1BC35986E09}"/>
              </a:ext>
            </a:extLst>
          </p:cNvPr>
          <p:cNvSpPr/>
          <p:nvPr/>
        </p:nvSpPr>
        <p:spPr>
          <a:xfrm>
            <a:off x="601133" y="163690"/>
            <a:ext cx="917222" cy="917222"/>
          </a:xfrm>
          <a:prstGeom prst="half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pl-PL">
              <a:solidFill>
                <a:schemeClr val="tx1"/>
              </a:solidFill>
            </a:endParaRPr>
          </a:p>
        </p:txBody>
      </p:sp>
      <p:sp>
        <p:nvSpPr>
          <p:cNvPr id="7" name="Połowa ramki 6">
            <a:extLst>
              <a:ext uri="{FF2B5EF4-FFF2-40B4-BE49-F238E27FC236}">
                <a16:creationId xmlns="" xmlns:a16="http://schemas.microsoft.com/office/drawing/2014/main" id="{7EAA470B-5B61-12AD-EC6E-8767AF39CB73}"/>
              </a:ext>
            </a:extLst>
          </p:cNvPr>
          <p:cNvSpPr/>
          <p:nvPr/>
        </p:nvSpPr>
        <p:spPr>
          <a:xfrm rot="10800000">
            <a:off x="10676467" y="2830689"/>
            <a:ext cx="917222" cy="917222"/>
          </a:xfrm>
          <a:prstGeom prst="half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pl-PL">
              <a:solidFill>
                <a:schemeClr val="tx1"/>
              </a:solidFill>
            </a:endParaRPr>
          </a:p>
        </p:txBody>
      </p:sp>
      <p:sp>
        <p:nvSpPr>
          <p:cNvPr id="9" name="Połowa ramki 8">
            <a:extLst>
              <a:ext uri="{FF2B5EF4-FFF2-40B4-BE49-F238E27FC236}">
                <a16:creationId xmlns="" xmlns:a16="http://schemas.microsoft.com/office/drawing/2014/main" id="{A13096F3-C8A3-3877-487E-270E1670CB5D}"/>
              </a:ext>
            </a:extLst>
          </p:cNvPr>
          <p:cNvSpPr/>
          <p:nvPr/>
        </p:nvSpPr>
        <p:spPr>
          <a:xfrm rot="-5400000">
            <a:off x="601135" y="2830689"/>
            <a:ext cx="917222" cy="917222"/>
          </a:xfrm>
          <a:prstGeom prst="halfFram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l-PL">
              <a:solidFill>
                <a:schemeClr val="tx1"/>
              </a:solidFill>
            </a:endParaRPr>
          </a:p>
        </p:txBody>
      </p:sp>
      <p:sp>
        <p:nvSpPr>
          <p:cNvPr id="10" name="Połowa ramki 9">
            <a:extLst>
              <a:ext uri="{FF2B5EF4-FFF2-40B4-BE49-F238E27FC236}">
                <a16:creationId xmlns="" xmlns:a16="http://schemas.microsoft.com/office/drawing/2014/main" id="{4F5AC684-E42B-A52C-0CC6-B160DD422944}"/>
              </a:ext>
            </a:extLst>
          </p:cNvPr>
          <p:cNvSpPr/>
          <p:nvPr/>
        </p:nvSpPr>
        <p:spPr>
          <a:xfrm rot="5400000">
            <a:off x="10732913" y="177800"/>
            <a:ext cx="917222" cy="917222"/>
          </a:xfrm>
          <a:prstGeom prst="halfFram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 xmlns:p14="http://schemas.microsoft.com/office/powerpoint/2010/main" val="17202695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4">
            <a:extLst>
              <a:ext uri="{FF2B5EF4-FFF2-40B4-BE49-F238E27FC236}">
                <a16:creationId xmlns="" xmlns:a16="http://schemas.microsoft.com/office/drawing/2014/main" id="{A6DE725A-E85E-BB6E-9D66-046C7868A7DB}"/>
              </a:ext>
            </a:extLst>
          </p:cNvPr>
          <p:cNvPicPr>
            <a:picLocks noChangeAspect="1"/>
          </p:cNvPicPr>
          <p:nvPr/>
        </p:nvPicPr>
        <p:blipFill>
          <a:blip r:embed="rId2" cstate="print"/>
          <a:stretch>
            <a:fillRect/>
          </a:stretch>
        </p:blipFill>
        <p:spPr>
          <a:xfrm>
            <a:off x="-580845" y="-4872486"/>
            <a:ext cx="13195538" cy="13856897"/>
          </a:xfrm>
          <a:prstGeom prst="rect">
            <a:avLst/>
          </a:prstGeom>
        </p:spPr>
      </p:pic>
      <p:sp>
        <p:nvSpPr>
          <p:cNvPr id="2" name="Tytuł 1">
            <a:extLst>
              <a:ext uri="{FF2B5EF4-FFF2-40B4-BE49-F238E27FC236}">
                <a16:creationId xmlns="" xmlns:a16="http://schemas.microsoft.com/office/drawing/2014/main" id="{99A5241E-02BF-246B-30EE-478E803BBAEB}"/>
              </a:ext>
            </a:extLst>
          </p:cNvPr>
          <p:cNvSpPr>
            <a:spLocks noGrp="1"/>
          </p:cNvSpPr>
          <p:nvPr>
            <p:ph type="title"/>
          </p:nvPr>
        </p:nvSpPr>
        <p:spPr>
          <a:xfrm>
            <a:off x="4314" y="523277"/>
            <a:ext cx="12183372" cy="980507"/>
          </a:xfrm>
        </p:spPr>
        <p:txBody>
          <a:bodyPr>
            <a:noAutofit/>
          </a:bodyPr>
          <a:lstStyle/>
          <a:p>
            <a:pPr algn="ctr"/>
            <a:r>
              <a:rPr lang="pl-PL" sz="5400" b="1" dirty="0">
                <a:solidFill>
                  <a:schemeClr val="bg1"/>
                </a:solidFill>
                <a:latin typeface="Calibri"/>
                <a:cs typeface="Calibri Light"/>
              </a:rPr>
              <a:t>Skąd pochodzi tlen i dlaczego jest ważny?</a:t>
            </a:r>
          </a:p>
        </p:txBody>
      </p:sp>
      <p:sp>
        <p:nvSpPr>
          <p:cNvPr id="3" name="Symbol zastępczy zawartości 2">
            <a:extLst>
              <a:ext uri="{FF2B5EF4-FFF2-40B4-BE49-F238E27FC236}">
                <a16:creationId xmlns="" xmlns:a16="http://schemas.microsoft.com/office/drawing/2014/main" id="{9BF5ED08-D1F0-D05E-5FC1-6CE7B35EE3FD}"/>
              </a:ext>
            </a:extLst>
          </p:cNvPr>
          <p:cNvSpPr>
            <a:spLocks noGrp="1"/>
          </p:cNvSpPr>
          <p:nvPr>
            <p:ph idx="1"/>
          </p:nvPr>
        </p:nvSpPr>
        <p:spPr>
          <a:xfrm>
            <a:off x="4315" y="1710605"/>
            <a:ext cx="12183370" cy="5285867"/>
          </a:xfrm>
        </p:spPr>
        <p:txBody>
          <a:bodyPr vert="horz" lIns="91440" tIns="45720" rIns="91440" bIns="45720" rtlCol="0" anchor="t">
            <a:normAutofit/>
          </a:bodyPr>
          <a:lstStyle/>
          <a:p>
            <a:pPr marL="0" indent="0" algn="ctr">
              <a:buNone/>
            </a:pPr>
            <a:r>
              <a:rPr lang="pl-PL" sz="4800" b="1" dirty="0">
                <a:solidFill>
                  <a:schemeClr val="bg1"/>
                </a:solidFill>
                <a:cs typeface="Calibri" panose="020F0502020204030204"/>
              </a:rPr>
              <a:t>Tlen</a:t>
            </a:r>
            <a:r>
              <a:rPr lang="pl-PL" sz="4800" dirty="0">
                <a:solidFill>
                  <a:schemeClr val="bg1"/>
                </a:solidFill>
                <a:cs typeface="Calibri" panose="020F0502020204030204"/>
              </a:rPr>
              <a:t> stanowi </a:t>
            </a:r>
            <a:r>
              <a:rPr lang="pl-PL" sz="4800" b="1" dirty="0">
                <a:solidFill>
                  <a:schemeClr val="bg1"/>
                </a:solidFill>
                <a:cs typeface="Calibri" panose="020F0502020204030204"/>
              </a:rPr>
              <a:t>ok. </a:t>
            </a:r>
            <a:r>
              <a:rPr lang="pl-PL" sz="4800" b="1" dirty="0">
                <a:solidFill>
                  <a:schemeClr val="bg1"/>
                </a:solidFill>
                <a:ea typeface="+mn-lt"/>
                <a:cs typeface="+mn-lt"/>
              </a:rPr>
              <a:t>21%</a:t>
            </a:r>
            <a:r>
              <a:rPr lang="pl-PL" sz="4800" dirty="0">
                <a:solidFill>
                  <a:schemeClr val="bg1"/>
                </a:solidFill>
                <a:ea typeface="+mn-lt"/>
                <a:cs typeface="+mn-lt"/>
              </a:rPr>
              <a:t> składu powietrza. Tlen wytwarza się dzięki procesowi </a:t>
            </a:r>
            <a:r>
              <a:rPr lang="pl-PL" sz="4800" b="1" dirty="0">
                <a:solidFill>
                  <a:schemeClr val="bg1"/>
                </a:solidFill>
                <a:ea typeface="+mn-lt"/>
                <a:cs typeface="+mn-lt"/>
              </a:rPr>
              <a:t>fotosyntezy</a:t>
            </a:r>
            <a:r>
              <a:rPr lang="pl-PL" sz="4800" dirty="0">
                <a:solidFill>
                  <a:schemeClr val="bg1"/>
                </a:solidFill>
                <a:ea typeface="+mn-lt"/>
                <a:cs typeface="+mn-lt"/>
              </a:rPr>
              <a:t> i obecności </a:t>
            </a:r>
            <a:r>
              <a:rPr lang="pl-PL" sz="4800" b="1" dirty="0">
                <a:solidFill>
                  <a:schemeClr val="bg1"/>
                </a:solidFill>
                <a:ea typeface="+mn-lt"/>
                <a:cs typeface="+mn-lt"/>
              </a:rPr>
              <a:t>fitoplanktonu</a:t>
            </a:r>
            <a:r>
              <a:rPr lang="pl-PL" sz="4800" dirty="0">
                <a:solidFill>
                  <a:schemeClr val="bg1"/>
                </a:solidFill>
                <a:ea typeface="+mn-lt"/>
                <a:cs typeface="+mn-lt"/>
              </a:rPr>
              <a:t>. Dzięki niemu, życie na Ziemi jest możliwe. Dlaczego zatem coraz częściej docierają do nas informacje o jego braku lub radykalnemu zmniejszeniu?</a:t>
            </a:r>
            <a:endParaRPr lang="pl-PL">
              <a:solidFill>
                <a:schemeClr val="bg1"/>
              </a:solidFill>
            </a:endParaRPr>
          </a:p>
        </p:txBody>
      </p:sp>
    </p:spTree>
    <p:extLst>
      <p:ext uri="{BB962C8B-B14F-4D97-AF65-F5344CB8AC3E}">
        <p14:creationId xmlns="" xmlns:p14="http://schemas.microsoft.com/office/powerpoint/2010/main" val="368272991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pic>
        <p:nvPicPr>
          <p:cNvPr id="11" name="Obraz 11" descr="Obraz zawierający niebo, zewnętrzne, budynek, dzień&#10;&#10;Opis wygenerowany automatycznie">
            <a:extLst>
              <a:ext uri="{FF2B5EF4-FFF2-40B4-BE49-F238E27FC236}">
                <a16:creationId xmlns="" xmlns:a16="http://schemas.microsoft.com/office/drawing/2014/main" id="{F67E19F6-4281-A19C-7D4A-2522714DB5A4}"/>
              </a:ext>
            </a:extLst>
          </p:cNvPr>
          <p:cNvPicPr>
            <a:picLocks noGrp="1" noChangeAspect="1"/>
          </p:cNvPicPr>
          <p:nvPr>
            <p:ph idx="1"/>
          </p:nvPr>
        </p:nvPicPr>
        <p:blipFill>
          <a:blip r:embed="rId2" cstate="print"/>
          <a:stretch>
            <a:fillRect/>
          </a:stretch>
        </p:blipFill>
        <p:spPr>
          <a:xfrm>
            <a:off x="6544" y="-82598"/>
            <a:ext cx="12190561" cy="6936784"/>
          </a:xfrm>
        </p:spPr>
      </p:pic>
      <p:sp>
        <p:nvSpPr>
          <p:cNvPr id="6" name="Prostokąt: zaokrąglone rogi 5">
            <a:extLst>
              <a:ext uri="{FF2B5EF4-FFF2-40B4-BE49-F238E27FC236}">
                <a16:creationId xmlns="" xmlns:a16="http://schemas.microsoft.com/office/drawing/2014/main" id="{8B53B1DF-70F4-9473-270A-796B6713D5C0}"/>
              </a:ext>
            </a:extLst>
          </p:cNvPr>
          <p:cNvSpPr/>
          <p:nvPr/>
        </p:nvSpPr>
        <p:spPr>
          <a:xfrm>
            <a:off x="152042" y="1262320"/>
            <a:ext cx="11795378" cy="903790"/>
          </a:xfrm>
          <a:prstGeom prst="round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pl-PL" sz="2800" b="1" dirty="0">
                <a:solidFill>
                  <a:schemeClr val="bg1"/>
                </a:solidFill>
                <a:cs typeface="Calibri"/>
              </a:rPr>
              <a:t>→ Wytwarzanie energii elektrycznej z kopalnych źródeł energii</a:t>
            </a:r>
            <a:endParaRPr lang="pl-PL" sz="2800" b="1" dirty="0">
              <a:solidFill>
                <a:schemeClr val="bg1"/>
              </a:solidFill>
              <a:ea typeface="+mn-lt"/>
              <a:cs typeface="+mn-lt"/>
            </a:endParaRPr>
          </a:p>
          <a:p>
            <a:pPr algn="ctr"/>
            <a:r>
              <a:rPr lang="pl-PL" sz="2800" b="1" dirty="0">
                <a:solidFill>
                  <a:schemeClr val="bg1"/>
                </a:solidFill>
                <a:ea typeface="+mn-lt"/>
                <a:cs typeface="+mn-lt"/>
              </a:rPr>
              <a:t>(</a:t>
            </a:r>
            <a:r>
              <a:rPr lang="pl-PL" sz="2800" b="1" dirty="0">
                <a:solidFill>
                  <a:schemeClr val="bg1"/>
                </a:solidFill>
                <a:cs typeface="Calibri"/>
              </a:rPr>
              <a:t>węgiel kamienny, węgiel brunatny, ropa naftowa)</a:t>
            </a:r>
            <a:r>
              <a:rPr lang="pl-PL" sz="2800" b="1" dirty="0">
                <a:cs typeface="Calibri"/>
              </a:rPr>
              <a:t> </a:t>
            </a:r>
            <a:endParaRPr lang="pl-PL" b="1">
              <a:cs typeface="Calibri"/>
            </a:endParaRPr>
          </a:p>
          <a:p>
            <a:pPr algn="ctr"/>
            <a:endParaRPr lang="pl-PL" sz="2800" dirty="0">
              <a:cs typeface="Calibri"/>
            </a:endParaRPr>
          </a:p>
        </p:txBody>
      </p:sp>
      <p:sp>
        <p:nvSpPr>
          <p:cNvPr id="2" name="Tytuł 1">
            <a:extLst>
              <a:ext uri="{FF2B5EF4-FFF2-40B4-BE49-F238E27FC236}">
                <a16:creationId xmlns="" xmlns:a16="http://schemas.microsoft.com/office/drawing/2014/main" id="{A066EDEF-7584-FBD2-B0D2-EA898ABB2388}"/>
              </a:ext>
            </a:extLst>
          </p:cNvPr>
          <p:cNvSpPr>
            <a:spLocks noGrp="1"/>
          </p:cNvSpPr>
          <p:nvPr>
            <p:ph type="title"/>
          </p:nvPr>
        </p:nvSpPr>
        <p:spPr>
          <a:xfrm>
            <a:off x="4314" y="-76605"/>
            <a:ext cx="12183372" cy="1466114"/>
          </a:xfrm>
        </p:spPr>
        <p:txBody>
          <a:bodyPr vert="horz" lIns="91440" tIns="45720" rIns="91440" bIns="45720" rtlCol="0" anchor="ctr">
            <a:noAutofit/>
          </a:bodyPr>
          <a:lstStyle/>
          <a:p>
            <a:pPr algn="ctr"/>
            <a:r>
              <a:rPr lang="pl-PL" sz="5000" b="1" dirty="0">
                <a:latin typeface="Calibri"/>
                <a:cs typeface="Calibri Light"/>
              </a:rPr>
              <a:t>GŁÓWNE PRZYCZYNY ZMNIEJSZANIA SIĘ</a:t>
            </a:r>
            <a:br>
              <a:rPr lang="pl-PL" sz="5000" b="1" dirty="0">
                <a:latin typeface="Calibri"/>
                <a:cs typeface="Calibri Light"/>
              </a:rPr>
            </a:br>
            <a:r>
              <a:rPr lang="pl-PL" sz="5000" b="1" dirty="0">
                <a:latin typeface="Calibri"/>
                <a:cs typeface="Calibri Light"/>
              </a:rPr>
              <a:t>TLENU W ATMOSFERZE</a:t>
            </a:r>
          </a:p>
        </p:txBody>
      </p:sp>
      <p:sp>
        <p:nvSpPr>
          <p:cNvPr id="7" name="Prostokąt: zaokrąglone rogi 6">
            <a:extLst>
              <a:ext uri="{FF2B5EF4-FFF2-40B4-BE49-F238E27FC236}">
                <a16:creationId xmlns="" xmlns:a16="http://schemas.microsoft.com/office/drawing/2014/main" id="{285EB67E-2009-2488-B7A5-B8BC9ACA2FFE}"/>
              </a:ext>
            </a:extLst>
          </p:cNvPr>
          <p:cNvSpPr/>
          <p:nvPr/>
        </p:nvSpPr>
        <p:spPr>
          <a:xfrm>
            <a:off x="151143" y="2256431"/>
            <a:ext cx="11795380" cy="599388"/>
          </a:xfrm>
          <a:prstGeom prst="roundRect">
            <a:avLst/>
          </a:prstGeom>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pl-PL" sz="2800" b="1" dirty="0">
                <a:ea typeface="+mn-lt"/>
                <a:cs typeface="+mn-lt"/>
              </a:rPr>
              <a:t>→ Wylesianie dużych obszarów lasów (szczególnie puszczy Amazońskiej)</a:t>
            </a:r>
            <a:endParaRPr lang="pl-PL" sz="2800" b="1">
              <a:cs typeface="Calibri"/>
            </a:endParaRPr>
          </a:p>
          <a:p>
            <a:pPr algn="ctr"/>
            <a:endParaRPr lang="pl-PL" dirty="0">
              <a:cs typeface="Calibri"/>
            </a:endParaRPr>
          </a:p>
        </p:txBody>
      </p:sp>
      <p:sp>
        <p:nvSpPr>
          <p:cNvPr id="8" name="Prostokąt: zaokrąglone rogi 7">
            <a:extLst>
              <a:ext uri="{FF2B5EF4-FFF2-40B4-BE49-F238E27FC236}">
                <a16:creationId xmlns="" xmlns:a16="http://schemas.microsoft.com/office/drawing/2014/main" id="{3E566D88-8D62-E0C1-BEC8-0BF4DEC864E0}"/>
              </a:ext>
            </a:extLst>
          </p:cNvPr>
          <p:cNvSpPr/>
          <p:nvPr/>
        </p:nvSpPr>
        <p:spPr>
          <a:xfrm>
            <a:off x="150245" y="2949861"/>
            <a:ext cx="11782242" cy="704490"/>
          </a:xfrm>
          <a:prstGeom prst="roundRect">
            <a:avLst/>
          </a:prstGeom>
        </p:spPr>
        <p:style>
          <a:lnRef idx="1">
            <a:schemeClr val="dk1"/>
          </a:lnRef>
          <a:fillRef idx="2">
            <a:schemeClr val="dk1"/>
          </a:fillRef>
          <a:effectRef idx="1">
            <a:schemeClr val="dk1"/>
          </a:effectRef>
          <a:fontRef idx="minor">
            <a:schemeClr val="dk1"/>
          </a:fontRef>
        </p:style>
        <p:txBody>
          <a:bodyPr lIns="91440" tIns="45720" rIns="91440" bIns="45720" rtlCol="0" anchor="ctr"/>
          <a:lstStyle/>
          <a:p>
            <a:pPr algn="ctr"/>
            <a:r>
              <a:rPr lang="pl-PL" sz="2800" b="1" dirty="0">
                <a:solidFill>
                  <a:schemeClr val="bg1"/>
                </a:solidFill>
                <a:cs typeface="Calibri"/>
              </a:rPr>
              <a:t>→ Wypalanie połaci leśnych</a:t>
            </a:r>
            <a:endParaRPr lang="pl-PL" sz="2800">
              <a:solidFill>
                <a:schemeClr val="bg1"/>
              </a:solidFill>
              <a:cs typeface="Calibri"/>
            </a:endParaRPr>
          </a:p>
        </p:txBody>
      </p:sp>
      <p:sp>
        <p:nvSpPr>
          <p:cNvPr id="10" name="Prostokąt: zaokrąglone rogi 9">
            <a:extLst>
              <a:ext uri="{FF2B5EF4-FFF2-40B4-BE49-F238E27FC236}">
                <a16:creationId xmlns="" xmlns:a16="http://schemas.microsoft.com/office/drawing/2014/main" id="{17A70FF5-BD99-7E11-5EE0-D9F1B700230F}"/>
              </a:ext>
            </a:extLst>
          </p:cNvPr>
          <p:cNvSpPr/>
          <p:nvPr/>
        </p:nvSpPr>
        <p:spPr>
          <a:xfrm>
            <a:off x="148447" y="3749974"/>
            <a:ext cx="11782243" cy="920150"/>
          </a:xfrm>
          <a:prstGeom prst="roundRect">
            <a:avLst/>
          </a:prstGeom>
        </p:spPr>
        <p:style>
          <a:lnRef idx="1">
            <a:schemeClr val="dk1"/>
          </a:lnRef>
          <a:fillRef idx="2">
            <a:schemeClr val="dk1"/>
          </a:fillRef>
          <a:effectRef idx="1">
            <a:schemeClr val="dk1"/>
          </a:effectRef>
          <a:fontRef idx="minor">
            <a:schemeClr val="dk1"/>
          </a:fontRef>
        </p:style>
        <p:txBody>
          <a:bodyPr lIns="91440" tIns="45720" rIns="91440" bIns="45720" rtlCol="0" anchor="ctr"/>
          <a:lstStyle/>
          <a:p>
            <a:pPr algn="ctr"/>
            <a:r>
              <a:rPr lang="pl-PL" sz="2800" b="1" dirty="0">
                <a:solidFill>
                  <a:schemeClr val="bg1"/>
                </a:solidFill>
                <a:cs typeface="Calibri"/>
              </a:rPr>
              <a:t>→  Budowanie fabryk przemysłowych znajdujących się blisko środowiska leśnego</a:t>
            </a:r>
            <a:endParaRPr lang="pl-PL" sz="2800">
              <a:solidFill>
                <a:schemeClr val="bg1"/>
              </a:solidFill>
              <a:cs typeface="Calibri" panose="020F0502020204030204"/>
            </a:endParaRPr>
          </a:p>
        </p:txBody>
      </p:sp>
      <p:sp>
        <p:nvSpPr>
          <p:cNvPr id="4" name="Prostokąt: zaokrąglone rogi 3">
            <a:extLst>
              <a:ext uri="{FF2B5EF4-FFF2-40B4-BE49-F238E27FC236}">
                <a16:creationId xmlns="" xmlns:a16="http://schemas.microsoft.com/office/drawing/2014/main" id="{C4642242-9386-3EE1-4FC4-EC7FEE896A4B}"/>
              </a:ext>
            </a:extLst>
          </p:cNvPr>
          <p:cNvSpPr/>
          <p:nvPr/>
        </p:nvSpPr>
        <p:spPr>
          <a:xfrm>
            <a:off x="153837" y="4777397"/>
            <a:ext cx="11782244" cy="92015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l-PL" sz="2800" b="1" dirty="0">
                <a:solidFill>
                  <a:schemeClr val="bg1"/>
                </a:solidFill>
                <a:ea typeface="+mn-lt"/>
                <a:cs typeface="+mn-lt"/>
              </a:rPr>
              <a:t>→ Wzrost temperatury wody, powodujący zanikanie fitoplanktonu w oceanach, co ma główny wpływ na mniejsze wytwarzanie tlenu. </a:t>
            </a:r>
            <a:endParaRPr lang="pl-PL" sz="2800" b="1">
              <a:solidFill>
                <a:schemeClr val="bg1"/>
              </a:solidFill>
              <a:cs typeface="Calibri"/>
            </a:endParaRPr>
          </a:p>
        </p:txBody>
      </p:sp>
      <p:sp>
        <p:nvSpPr>
          <p:cNvPr id="12" name="Prostokąt: zaokrąglone rogi 11">
            <a:extLst>
              <a:ext uri="{FF2B5EF4-FFF2-40B4-BE49-F238E27FC236}">
                <a16:creationId xmlns="" xmlns:a16="http://schemas.microsoft.com/office/drawing/2014/main" id="{2D33C442-7159-F482-8A3E-817630B04F58}"/>
              </a:ext>
            </a:extLst>
          </p:cNvPr>
          <p:cNvSpPr/>
          <p:nvPr/>
        </p:nvSpPr>
        <p:spPr>
          <a:xfrm>
            <a:off x="153837" y="5803148"/>
            <a:ext cx="11782245" cy="92015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pl-PL" sz="2800" b="1" dirty="0">
                <a:solidFill>
                  <a:schemeClr val="bg1"/>
                </a:solidFill>
                <a:cs typeface="Calibri"/>
              </a:rPr>
              <a:t>→ Zanieczyszczanie oceanów, wyrzucając szkodliwe odpady </a:t>
            </a:r>
          </a:p>
        </p:txBody>
      </p:sp>
    </p:spTree>
    <p:extLst>
      <p:ext uri="{BB962C8B-B14F-4D97-AF65-F5344CB8AC3E}">
        <p14:creationId xmlns="" xmlns:p14="http://schemas.microsoft.com/office/powerpoint/2010/main" val="460209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4">
            <a:extLst>
              <a:ext uri="{FF2B5EF4-FFF2-40B4-BE49-F238E27FC236}">
                <a16:creationId xmlns="" xmlns:a16="http://schemas.microsoft.com/office/drawing/2014/main" id="{D8A7FDF7-FC44-303C-3DD2-7F78196D808C}"/>
              </a:ext>
            </a:extLst>
          </p:cNvPr>
          <p:cNvPicPr>
            <a:picLocks noChangeAspect="1"/>
          </p:cNvPicPr>
          <p:nvPr/>
        </p:nvPicPr>
        <p:blipFill>
          <a:blip r:embed="rId2" cstate="print"/>
          <a:stretch>
            <a:fillRect/>
          </a:stretch>
        </p:blipFill>
        <p:spPr>
          <a:xfrm>
            <a:off x="-74863" y="-188978"/>
            <a:ext cx="12355094" cy="7222589"/>
          </a:xfrm>
          <a:prstGeom prst="rect">
            <a:avLst/>
          </a:prstGeom>
        </p:spPr>
      </p:pic>
      <p:sp>
        <p:nvSpPr>
          <p:cNvPr id="5" name="Prostokąt: zaokrąglone rogi 4">
            <a:extLst>
              <a:ext uri="{FF2B5EF4-FFF2-40B4-BE49-F238E27FC236}">
                <a16:creationId xmlns="" xmlns:a16="http://schemas.microsoft.com/office/drawing/2014/main" id="{0B1087D6-B1B4-C456-2190-103DC2A84131}"/>
              </a:ext>
            </a:extLst>
          </p:cNvPr>
          <p:cNvSpPr/>
          <p:nvPr/>
        </p:nvSpPr>
        <p:spPr>
          <a:xfrm>
            <a:off x="839537" y="4011"/>
            <a:ext cx="10454104" cy="141705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pl-PL"/>
          </a:p>
        </p:txBody>
      </p:sp>
      <p:sp>
        <p:nvSpPr>
          <p:cNvPr id="2" name="Tytuł 1">
            <a:extLst>
              <a:ext uri="{FF2B5EF4-FFF2-40B4-BE49-F238E27FC236}">
                <a16:creationId xmlns="" xmlns:a16="http://schemas.microsoft.com/office/drawing/2014/main" id="{BA499990-0624-EDD7-8E76-6FF47144E2F8}"/>
              </a:ext>
            </a:extLst>
          </p:cNvPr>
          <p:cNvSpPr>
            <a:spLocks noGrp="1"/>
          </p:cNvSpPr>
          <p:nvPr>
            <p:ph type="title"/>
          </p:nvPr>
        </p:nvSpPr>
        <p:spPr>
          <a:xfrm>
            <a:off x="838200" y="130025"/>
            <a:ext cx="10515600" cy="1165143"/>
          </a:xfrm>
        </p:spPr>
        <p:txBody>
          <a:bodyPr>
            <a:noAutofit/>
          </a:bodyPr>
          <a:lstStyle/>
          <a:p>
            <a:pPr algn="ctr"/>
            <a:r>
              <a:rPr lang="pl-PL" sz="5400" b="1" dirty="0">
                <a:solidFill>
                  <a:schemeClr val="bg1"/>
                </a:solidFill>
                <a:latin typeface="Calibri"/>
                <a:cs typeface="Calibri Light"/>
              </a:rPr>
              <a:t>Zanieczyszczanie powietrza niszczące ,,płuco'' naszej planety</a:t>
            </a:r>
            <a:endParaRPr lang="pl-PL" sz="5400" b="1">
              <a:solidFill>
                <a:schemeClr val="bg1"/>
              </a:solidFill>
              <a:latin typeface="Calibri"/>
              <a:cs typeface="Calibri"/>
            </a:endParaRPr>
          </a:p>
        </p:txBody>
      </p:sp>
      <p:sp>
        <p:nvSpPr>
          <p:cNvPr id="6" name="Prostokąt: zaokrąglone rogi 5">
            <a:extLst>
              <a:ext uri="{FF2B5EF4-FFF2-40B4-BE49-F238E27FC236}">
                <a16:creationId xmlns="" xmlns:a16="http://schemas.microsoft.com/office/drawing/2014/main" id="{EB1ECAB3-721A-6CF0-E8D7-72929D7BF434}"/>
              </a:ext>
            </a:extLst>
          </p:cNvPr>
          <p:cNvSpPr/>
          <p:nvPr/>
        </p:nvSpPr>
        <p:spPr>
          <a:xfrm>
            <a:off x="848728" y="1871412"/>
            <a:ext cx="10507577" cy="4157577"/>
          </a:xfrm>
          <a:prstGeom prst="roundRect">
            <a:avLst/>
          </a:prstGeom>
          <a:solidFill>
            <a:srgbClr val="667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zawartości 2">
            <a:extLst>
              <a:ext uri="{FF2B5EF4-FFF2-40B4-BE49-F238E27FC236}">
                <a16:creationId xmlns="" xmlns:a16="http://schemas.microsoft.com/office/drawing/2014/main" id="{0E48B37A-3115-6378-EAB1-195F6F27439C}"/>
              </a:ext>
            </a:extLst>
          </p:cNvPr>
          <p:cNvSpPr>
            <a:spLocks noGrp="1"/>
          </p:cNvSpPr>
          <p:nvPr>
            <p:ph idx="1"/>
          </p:nvPr>
        </p:nvSpPr>
        <p:spPr>
          <a:xfrm>
            <a:off x="851568" y="2042517"/>
            <a:ext cx="10515600" cy="4351338"/>
          </a:xfrm>
        </p:spPr>
        <p:txBody>
          <a:bodyPr vert="horz" lIns="91440" tIns="45720" rIns="91440" bIns="45720" rtlCol="0" anchor="t">
            <a:normAutofit/>
          </a:bodyPr>
          <a:lstStyle/>
          <a:p>
            <a:pPr marL="0" indent="0" algn="ctr">
              <a:buNone/>
            </a:pPr>
            <a:r>
              <a:rPr lang="pl-PL" sz="4000" dirty="0">
                <a:solidFill>
                  <a:schemeClr val="bg1"/>
                </a:solidFill>
                <a:ea typeface="+mn-lt"/>
                <a:cs typeface="+mn-lt"/>
              </a:rPr>
              <a:t>Jedno z najważniejszych źródeł tlenu stanowi </a:t>
            </a:r>
            <a:r>
              <a:rPr lang="pl-PL" sz="4000" b="1" dirty="0">
                <a:solidFill>
                  <a:schemeClr val="bg1"/>
                </a:solidFill>
                <a:ea typeface="+mn-lt"/>
                <a:cs typeface="+mn-lt"/>
              </a:rPr>
              <a:t>fitoplankton</a:t>
            </a:r>
            <a:r>
              <a:rPr lang="pl-PL" sz="4000" dirty="0">
                <a:solidFill>
                  <a:schemeClr val="bg1"/>
                </a:solidFill>
                <a:ea typeface="+mn-lt"/>
                <a:cs typeface="+mn-lt"/>
              </a:rPr>
              <a:t>, czyli mikroskopijne, fotosyntezujące organizmy wodne. Wytwarzają one w procesie fotosyntezy ponad </a:t>
            </a:r>
            <a:r>
              <a:rPr lang="pl-PL" sz="4000" b="1" dirty="0">
                <a:solidFill>
                  <a:schemeClr val="bg1"/>
                </a:solidFill>
                <a:ea typeface="+mn-lt"/>
                <a:cs typeface="+mn-lt"/>
              </a:rPr>
              <a:t>80%</a:t>
            </a:r>
            <a:r>
              <a:rPr lang="pl-PL" sz="4000" dirty="0">
                <a:solidFill>
                  <a:schemeClr val="bg1"/>
                </a:solidFill>
                <a:ea typeface="+mn-lt"/>
                <a:cs typeface="+mn-lt"/>
              </a:rPr>
              <a:t> tlenu na Ziemi. Na skutek ocieplania się Ziemi, zaobserwowano zwiększenie poziomu wód w oceanach oraz </a:t>
            </a:r>
            <a:r>
              <a:rPr lang="pl-PL" sz="4000" b="1" dirty="0">
                <a:solidFill>
                  <a:schemeClr val="bg1"/>
                </a:solidFill>
                <a:ea typeface="+mn-lt"/>
                <a:cs typeface="+mn-lt"/>
              </a:rPr>
              <a:t>zmniejszenie</a:t>
            </a:r>
            <a:r>
              <a:rPr lang="pl-PL" sz="4000" dirty="0">
                <a:solidFill>
                  <a:schemeClr val="bg1"/>
                </a:solidFill>
                <a:ea typeface="+mn-lt"/>
                <a:cs typeface="+mn-lt"/>
              </a:rPr>
              <a:t> ilości fitoplanktonu.</a:t>
            </a:r>
            <a:endParaRPr lang="pl-PL" sz="4000">
              <a:solidFill>
                <a:schemeClr val="bg1"/>
              </a:solidFill>
              <a:cs typeface="Calibri" panose="020F0502020204030204"/>
            </a:endParaRPr>
          </a:p>
        </p:txBody>
      </p:sp>
    </p:spTree>
    <p:extLst>
      <p:ext uri="{BB962C8B-B14F-4D97-AF65-F5344CB8AC3E}">
        <p14:creationId xmlns="" xmlns:p14="http://schemas.microsoft.com/office/powerpoint/2010/main" val="19256730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5" descr="Obraz zawierający woda&#10;&#10;Opis wygenerowany automatycznie">
            <a:extLst>
              <a:ext uri="{FF2B5EF4-FFF2-40B4-BE49-F238E27FC236}">
                <a16:creationId xmlns="" xmlns:a16="http://schemas.microsoft.com/office/drawing/2014/main" id="{FC4DB18C-6906-47C2-85E5-E1418D44140A}"/>
              </a:ext>
            </a:extLst>
          </p:cNvPr>
          <p:cNvPicPr>
            <a:picLocks noChangeAspect="1"/>
          </p:cNvPicPr>
          <p:nvPr/>
        </p:nvPicPr>
        <p:blipFill>
          <a:blip r:embed="rId2" cstate="print"/>
          <a:stretch>
            <a:fillRect/>
          </a:stretch>
        </p:blipFill>
        <p:spPr>
          <a:xfrm>
            <a:off x="6959" y="7041"/>
            <a:ext cx="12189375" cy="6857056"/>
          </a:xfrm>
          <a:prstGeom prst="rect">
            <a:avLst/>
          </a:prstGeom>
        </p:spPr>
      </p:pic>
      <p:sp>
        <p:nvSpPr>
          <p:cNvPr id="3" name="Symbol zastępczy zawartości 2">
            <a:extLst>
              <a:ext uri="{FF2B5EF4-FFF2-40B4-BE49-F238E27FC236}">
                <a16:creationId xmlns="" xmlns:a16="http://schemas.microsoft.com/office/drawing/2014/main" id="{1891B15D-5260-60DD-F886-99D65BDEB6AC}"/>
              </a:ext>
            </a:extLst>
          </p:cNvPr>
          <p:cNvSpPr>
            <a:spLocks noGrp="1"/>
          </p:cNvSpPr>
          <p:nvPr>
            <p:ph idx="1"/>
          </p:nvPr>
        </p:nvSpPr>
        <p:spPr>
          <a:xfrm>
            <a:off x="833820" y="1073766"/>
            <a:ext cx="10515600" cy="4431549"/>
          </a:xfrm>
        </p:spPr>
        <p:txBody>
          <a:bodyPr vert="horz" lIns="91440" tIns="45720" rIns="91440" bIns="45720" rtlCol="0" anchor="t">
            <a:noAutofit/>
          </a:bodyPr>
          <a:lstStyle/>
          <a:p>
            <a:pPr marL="0" indent="0" algn="ctr">
              <a:buNone/>
            </a:pPr>
            <a:r>
              <a:rPr lang="pl-PL" sz="3200" dirty="0">
                <a:solidFill>
                  <a:schemeClr val="bg1"/>
                </a:solidFill>
                <a:cs typeface="Calibri"/>
              </a:rPr>
              <a:t>Ludzkość przyczyniła się do zwiększenia globalnego ocieplenia, przez wytwarzanie dużej ilości gazów cieplarnianych. Są rozwiązania, które mogą temu zapobiec. Musimy odpowiedzialnie segregować odpady, aby te nie trafiały do oceanów oraz zachęcać innych do zmiany swojego postępowania. Podpisanie petycji o przeciwdziałaniu wysokiej produkcji dwutlenku węgla również ratuję planetę </a:t>
            </a:r>
            <a:r>
              <a:rPr lang="pl-PL" sz="3200" dirty="0" smtClean="0">
                <a:solidFill>
                  <a:schemeClr val="bg1"/>
                </a:solidFill>
                <a:cs typeface="Calibri"/>
              </a:rPr>
              <a:t>przed </a:t>
            </a:r>
            <a:r>
              <a:rPr lang="pl-PL" sz="3200" dirty="0">
                <a:solidFill>
                  <a:schemeClr val="bg1"/>
                </a:solidFill>
                <a:cs typeface="Calibri"/>
              </a:rPr>
              <a:t>wyginięciem fitoplanktonu.</a:t>
            </a:r>
            <a:r>
              <a:rPr lang="pl-PL" sz="3600" dirty="0">
                <a:solidFill>
                  <a:schemeClr val="bg1"/>
                </a:solidFill>
                <a:cs typeface="Calibri"/>
              </a:rPr>
              <a:t> </a:t>
            </a:r>
          </a:p>
        </p:txBody>
      </p:sp>
      <p:sp>
        <p:nvSpPr>
          <p:cNvPr id="8" name="Prostokąt: zaokrąglone rogi 7">
            <a:extLst>
              <a:ext uri="{FF2B5EF4-FFF2-40B4-BE49-F238E27FC236}">
                <a16:creationId xmlns="" xmlns:a16="http://schemas.microsoft.com/office/drawing/2014/main" id="{20318B08-664F-C847-BB69-75069F098AC4}"/>
              </a:ext>
            </a:extLst>
          </p:cNvPr>
          <p:cNvSpPr/>
          <p:nvPr/>
        </p:nvSpPr>
        <p:spPr>
          <a:xfrm>
            <a:off x="1256667" y="77018"/>
            <a:ext cx="9692104" cy="867180"/>
          </a:xfrm>
          <a:prstGeom prst="roundRect">
            <a:avLst/>
          </a:prstGeom>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pl-PL" sz="4800" b="1" dirty="0">
                <a:cs typeface="Calibri"/>
              </a:rPr>
              <a:t>Ratując naszą błękitną planetę</a:t>
            </a:r>
          </a:p>
        </p:txBody>
      </p:sp>
      <p:pic>
        <p:nvPicPr>
          <p:cNvPr id="9" name="Obraz 9" descr="Obraz zawierający osoba, plastikowy, ręka, kontener&#10;&#10;Opis wygenerowany automatycznie">
            <a:extLst>
              <a:ext uri="{FF2B5EF4-FFF2-40B4-BE49-F238E27FC236}">
                <a16:creationId xmlns="" xmlns:a16="http://schemas.microsoft.com/office/drawing/2014/main" id="{401185FC-9B0E-F4D5-D260-0F12C74B7939}"/>
              </a:ext>
            </a:extLst>
          </p:cNvPr>
          <p:cNvPicPr>
            <a:picLocks noChangeAspect="1"/>
          </p:cNvPicPr>
          <p:nvPr/>
        </p:nvPicPr>
        <p:blipFill>
          <a:blip r:embed="rId3" cstate="print"/>
          <a:stretch>
            <a:fillRect/>
          </a:stretch>
        </p:blipFill>
        <p:spPr>
          <a:xfrm>
            <a:off x="596786" y="4149855"/>
            <a:ext cx="3224462" cy="2616758"/>
          </a:xfrm>
          <a:prstGeom prst="ellipse">
            <a:avLst/>
          </a:prstGeom>
          <a:ln>
            <a:noFill/>
          </a:ln>
          <a:effectLst>
            <a:softEdge rad="112500"/>
          </a:effectLst>
        </p:spPr>
      </p:pic>
      <p:pic>
        <p:nvPicPr>
          <p:cNvPr id="10" name="Obraz 10">
            <a:extLst>
              <a:ext uri="{FF2B5EF4-FFF2-40B4-BE49-F238E27FC236}">
                <a16:creationId xmlns="" xmlns:a16="http://schemas.microsoft.com/office/drawing/2014/main" id="{220C737C-EADB-8A9F-8AC7-27E7F7917CE8}"/>
              </a:ext>
            </a:extLst>
          </p:cNvPr>
          <p:cNvPicPr>
            <a:picLocks noChangeAspect="1"/>
          </p:cNvPicPr>
          <p:nvPr/>
        </p:nvPicPr>
        <p:blipFill>
          <a:blip r:embed="rId4" cstate="print"/>
          <a:stretch>
            <a:fillRect/>
          </a:stretch>
        </p:blipFill>
        <p:spPr>
          <a:xfrm>
            <a:off x="5058611" y="4703339"/>
            <a:ext cx="2061412" cy="2061412"/>
          </a:xfrm>
          <a:prstGeom prst="rect">
            <a:avLst/>
          </a:prstGeom>
        </p:spPr>
      </p:pic>
      <p:pic>
        <p:nvPicPr>
          <p:cNvPr id="2" name="Obraz 3" descr="Obraz zawierający tekst&#10;&#10;Opis wygenerowany automatycznie">
            <a:extLst>
              <a:ext uri="{FF2B5EF4-FFF2-40B4-BE49-F238E27FC236}">
                <a16:creationId xmlns="" xmlns:a16="http://schemas.microsoft.com/office/drawing/2014/main" id="{CD68A5C1-E2DA-1BE3-BBFF-185A87ED2668}"/>
              </a:ext>
            </a:extLst>
          </p:cNvPr>
          <p:cNvPicPr>
            <a:picLocks noChangeAspect="1"/>
          </p:cNvPicPr>
          <p:nvPr/>
        </p:nvPicPr>
        <p:blipFill>
          <a:blip r:embed="rId5" cstate="print"/>
          <a:stretch>
            <a:fillRect/>
          </a:stretch>
        </p:blipFill>
        <p:spPr>
          <a:xfrm>
            <a:off x="8365067" y="4146128"/>
            <a:ext cx="3180643" cy="2629745"/>
          </a:xfrm>
          <a:prstGeom prst="ellipse">
            <a:avLst/>
          </a:prstGeom>
          <a:ln>
            <a:noFill/>
          </a:ln>
          <a:effectLst>
            <a:softEdge rad="112500"/>
          </a:effectLst>
        </p:spPr>
      </p:pic>
    </p:spTree>
    <p:extLst>
      <p:ext uri="{BB962C8B-B14F-4D97-AF65-F5344CB8AC3E}">
        <p14:creationId xmlns="" xmlns:p14="http://schemas.microsoft.com/office/powerpoint/2010/main" val="7114150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Prostokąt 4">
            <a:extLst>
              <a:ext uri="{FF2B5EF4-FFF2-40B4-BE49-F238E27FC236}">
                <a16:creationId xmlns="" xmlns:a16="http://schemas.microsoft.com/office/drawing/2014/main" id="{4867FD3F-FBED-34E7-08A6-5A3F1BAFA6AB}"/>
              </a:ext>
            </a:extLst>
          </p:cNvPr>
          <p:cNvSpPr/>
          <p:nvPr/>
        </p:nvSpPr>
        <p:spPr>
          <a:xfrm>
            <a:off x="-59343" y="-205596"/>
            <a:ext cx="12326103" cy="763437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 xmlns:a16="http://schemas.microsoft.com/office/drawing/2014/main" id="{965E6999-2139-A2AF-6D03-8B4E0102AE22}"/>
              </a:ext>
            </a:extLst>
          </p:cNvPr>
          <p:cNvSpPr>
            <a:spLocks noGrp="1"/>
          </p:cNvSpPr>
          <p:nvPr>
            <p:ph type="title"/>
          </p:nvPr>
        </p:nvSpPr>
        <p:spPr>
          <a:xfrm>
            <a:off x="215662" y="501400"/>
            <a:ext cx="6493478" cy="1109903"/>
          </a:xfrm>
        </p:spPr>
        <p:txBody>
          <a:bodyPr>
            <a:noAutofit/>
          </a:bodyPr>
          <a:lstStyle/>
          <a:p>
            <a:r>
              <a:rPr lang="pl-PL" sz="4800" b="1" dirty="0">
                <a:latin typeface="Calibri"/>
                <a:cs typeface="Calibri Light"/>
              </a:rPr>
              <a:t>Zmniejszanie ilości tlenu w celu własnych korzyści</a:t>
            </a:r>
          </a:p>
        </p:txBody>
      </p:sp>
      <p:sp>
        <p:nvSpPr>
          <p:cNvPr id="3" name="Symbol zastępczy zawartości 2">
            <a:extLst>
              <a:ext uri="{FF2B5EF4-FFF2-40B4-BE49-F238E27FC236}">
                <a16:creationId xmlns="" xmlns:a16="http://schemas.microsoft.com/office/drawing/2014/main" id="{DCD3A070-9C41-318B-55CA-4D0994F7592B}"/>
              </a:ext>
            </a:extLst>
          </p:cNvPr>
          <p:cNvSpPr>
            <a:spLocks noGrp="1"/>
          </p:cNvSpPr>
          <p:nvPr>
            <p:ph idx="1"/>
          </p:nvPr>
        </p:nvSpPr>
        <p:spPr>
          <a:xfrm>
            <a:off x="407275" y="1784485"/>
            <a:ext cx="6313522" cy="3742048"/>
          </a:xfrm>
        </p:spPr>
        <p:txBody>
          <a:bodyPr vert="horz" lIns="91440" tIns="45720" rIns="91440" bIns="45720" rtlCol="0" anchor="t">
            <a:noAutofit/>
          </a:bodyPr>
          <a:lstStyle/>
          <a:p>
            <a:pPr marL="0" indent="0">
              <a:buNone/>
            </a:pPr>
            <a:r>
              <a:rPr lang="pl-PL" sz="3500" b="1" dirty="0">
                <a:latin typeface="Calibri Light"/>
                <a:cs typeface="Calibri" panose="020F0502020204030204"/>
              </a:rPr>
              <a:t>Wraz z postępem ewolucji, ludzkość zaczęła coraz częściej czerpać z podstawowych surowców, takich jak drewno. Wycinając drzewa z lasów w celu wytworzenia przykładowo papieru, obniżamy poziom zawartości tlenu w atmosferze. Wiele film i usług nie przewiduje strat w swoich czynach.</a:t>
            </a:r>
            <a:endParaRPr lang="pl-PL" sz="3500" b="1">
              <a:latin typeface="Calibri Light"/>
              <a:cs typeface="Calibri Light"/>
            </a:endParaRPr>
          </a:p>
          <a:p>
            <a:pPr marL="0" indent="0">
              <a:buNone/>
            </a:pPr>
            <a:endParaRPr lang="pl-PL" sz="4000" b="1" dirty="0">
              <a:cs typeface="Calibri" panose="020F0502020204030204"/>
            </a:endParaRPr>
          </a:p>
        </p:txBody>
      </p:sp>
      <p:sp>
        <p:nvSpPr>
          <p:cNvPr id="28" name="Freeform: Shape 27">
            <a:extLst>
              <a:ext uri="{FF2B5EF4-FFF2-40B4-BE49-F238E27FC236}">
                <a16:creationId xmlns=""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az 4" descr="Obraz zawierający zewnętrzne, drzewo, narzędzie, piła elektryczna&#10;&#10;Opis wygenerowany automatycznie">
            <a:extLst>
              <a:ext uri="{FF2B5EF4-FFF2-40B4-BE49-F238E27FC236}">
                <a16:creationId xmlns="" xmlns:a16="http://schemas.microsoft.com/office/drawing/2014/main" id="{186CA0F0-5D2C-B511-6B18-1ED8A6F77710}"/>
              </a:ext>
            </a:extLst>
          </p:cNvPr>
          <p:cNvPicPr>
            <a:picLocks noChangeAspect="1"/>
          </p:cNvPicPr>
          <p:nvPr/>
        </p:nvPicPr>
        <p:blipFill rotWithShape="1">
          <a:blip r:embed="rId2" cstate="print"/>
          <a:srcRect l="27826" r="1" b="1"/>
          <a:stretch/>
        </p:blipFill>
        <p:spPr>
          <a:xfrm>
            <a:off x="6721387" y="-2"/>
            <a:ext cx="5456236" cy="5741204"/>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 xmlns:p14="http://schemas.microsoft.com/office/powerpoint/2010/main" val="214249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sp>
        <p:nvSpPr>
          <p:cNvPr id="6" name="Prostokąt: zaokrąglone rogi 5">
            <a:extLst>
              <a:ext uri="{FF2B5EF4-FFF2-40B4-BE49-F238E27FC236}">
                <a16:creationId xmlns="" xmlns:a16="http://schemas.microsoft.com/office/drawing/2014/main" id="{2AF11ED0-B458-E26D-1DCE-42486B8F87D7}"/>
              </a:ext>
            </a:extLst>
          </p:cNvPr>
          <p:cNvSpPr/>
          <p:nvPr/>
        </p:nvSpPr>
        <p:spPr>
          <a:xfrm>
            <a:off x="836763" y="10064"/>
            <a:ext cx="10509846" cy="70449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pl-PL"/>
          </a:p>
        </p:txBody>
      </p:sp>
      <p:sp>
        <p:nvSpPr>
          <p:cNvPr id="2" name="Tytuł 1">
            <a:extLst>
              <a:ext uri="{FF2B5EF4-FFF2-40B4-BE49-F238E27FC236}">
                <a16:creationId xmlns="" xmlns:a16="http://schemas.microsoft.com/office/drawing/2014/main" id="{A29470D4-DE4D-46C2-F8E2-8A6208679777}"/>
              </a:ext>
            </a:extLst>
          </p:cNvPr>
          <p:cNvSpPr>
            <a:spLocks noGrp="1"/>
          </p:cNvSpPr>
          <p:nvPr>
            <p:ph type="title"/>
          </p:nvPr>
        </p:nvSpPr>
        <p:spPr>
          <a:xfrm>
            <a:off x="838200" y="5690"/>
            <a:ext cx="10515600" cy="692960"/>
          </a:xfrm>
        </p:spPr>
        <p:txBody>
          <a:bodyPr>
            <a:noAutofit/>
          </a:bodyPr>
          <a:lstStyle/>
          <a:p>
            <a:pPr algn="ctr"/>
            <a:r>
              <a:rPr lang="pl-PL" sz="5400" b="1" dirty="0">
                <a:solidFill>
                  <a:schemeClr val="bg1"/>
                </a:solidFill>
                <a:latin typeface="Calibri"/>
                <a:ea typeface="Calibri Light"/>
                <a:cs typeface="Calibri Light"/>
              </a:rPr>
              <a:t>Jak staramy się pomóc?</a:t>
            </a:r>
          </a:p>
        </p:txBody>
      </p:sp>
      <p:sp>
        <p:nvSpPr>
          <p:cNvPr id="3" name="Symbol zastępczy zawartości 2">
            <a:extLst>
              <a:ext uri="{FF2B5EF4-FFF2-40B4-BE49-F238E27FC236}">
                <a16:creationId xmlns="" xmlns:a16="http://schemas.microsoft.com/office/drawing/2014/main" id="{318CA3A6-68A6-B872-7F0C-A5E6A557230D}"/>
              </a:ext>
            </a:extLst>
          </p:cNvPr>
          <p:cNvSpPr>
            <a:spLocks noGrp="1"/>
          </p:cNvSpPr>
          <p:nvPr>
            <p:ph idx="1"/>
          </p:nvPr>
        </p:nvSpPr>
        <p:spPr>
          <a:xfrm>
            <a:off x="90578" y="783018"/>
            <a:ext cx="12097108" cy="3726171"/>
          </a:xfrm>
        </p:spPr>
        <p:txBody>
          <a:bodyPr vert="horz" lIns="91440" tIns="45720" rIns="91440" bIns="45720" rtlCol="0" anchor="t">
            <a:normAutofit/>
          </a:bodyPr>
          <a:lstStyle/>
          <a:p>
            <a:pPr marL="0" indent="0" algn="ctr">
              <a:buNone/>
            </a:pPr>
            <a:r>
              <a:rPr lang="pl-PL" dirty="0">
                <a:cs typeface="Calibri" panose="020F0502020204030204"/>
              </a:rPr>
              <a:t>Wiele ludzi nie patrzy obojętnie na spadek tlenu w atmosferze. Część społeczeństwa korzysta z m.in. z rowerów niż z sieci komunikacyjnych. Powstają organizacje, które starają się zachęcić do pomocy na rzecz naszej planety. Sadzone są również drzewa w miejscach wylesienia, potrzebują kilka lat aby mogły rozpocząć proces fotosyntezy i wytworzyć tlen. Za nielegalne i nieodpowiedzialne wycinanie lasów, lub zanieczyszczanie wód w oceanach władze nakładają kary pieniężne lub wyroki pozbawienia wolności. Nie odstrasza to jednak producentów, którzy za drzewa pozyskane z puszczy Amazońskiej uzyskują duże zyski.</a:t>
            </a:r>
            <a:endParaRPr lang="pl-PL" dirty="0"/>
          </a:p>
        </p:txBody>
      </p:sp>
      <p:pic>
        <p:nvPicPr>
          <p:cNvPr id="4" name="Obraz 4" descr="Obraz zawierający zewnętrzne, rower, drzewo, kobieta&#10;&#10;Opis wygenerowany automatycznie">
            <a:extLst>
              <a:ext uri="{FF2B5EF4-FFF2-40B4-BE49-F238E27FC236}">
                <a16:creationId xmlns="" xmlns:a16="http://schemas.microsoft.com/office/drawing/2014/main" id="{2C741AB7-9081-3611-8EEA-7BC7F6EDE3C6}"/>
              </a:ext>
            </a:extLst>
          </p:cNvPr>
          <p:cNvPicPr>
            <a:picLocks noChangeAspect="1"/>
          </p:cNvPicPr>
          <p:nvPr/>
        </p:nvPicPr>
        <p:blipFill>
          <a:blip r:embed="rId2" cstate="print"/>
          <a:stretch>
            <a:fillRect/>
          </a:stretch>
        </p:blipFill>
        <p:spPr>
          <a:xfrm>
            <a:off x="511835" y="3853834"/>
            <a:ext cx="4252821" cy="3046596"/>
          </a:xfrm>
          <a:prstGeom prst="rect">
            <a:avLst/>
          </a:prstGeom>
          <a:ln>
            <a:noFill/>
          </a:ln>
          <a:effectLst>
            <a:softEdge rad="112500"/>
          </a:effectLst>
        </p:spPr>
      </p:pic>
      <p:pic>
        <p:nvPicPr>
          <p:cNvPr id="5" name="Obraz 5">
            <a:extLst>
              <a:ext uri="{FF2B5EF4-FFF2-40B4-BE49-F238E27FC236}">
                <a16:creationId xmlns="" xmlns:a16="http://schemas.microsoft.com/office/drawing/2014/main" id="{DC652A75-8D14-563E-D22E-F15A5AE04024}"/>
              </a:ext>
            </a:extLst>
          </p:cNvPr>
          <p:cNvPicPr>
            <a:picLocks noChangeAspect="1"/>
          </p:cNvPicPr>
          <p:nvPr/>
        </p:nvPicPr>
        <p:blipFill>
          <a:blip r:embed="rId3" cstate="print"/>
          <a:stretch>
            <a:fillRect/>
          </a:stretch>
        </p:blipFill>
        <p:spPr>
          <a:xfrm>
            <a:off x="4749022" y="4152360"/>
            <a:ext cx="2880864" cy="2823355"/>
          </a:xfrm>
          <a:prstGeom prst="rect">
            <a:avLst/>
          </a:prstGeom>
          <a:ln>
            <a:noFill/>
          </a:ln>
          <a:effectLst>
            <a:outerShdw blurRad="190500" algn="tl" rotWithShape="0">
              <a:srgbClr val="000000">
                <a:alpha val="70000"/>
              </a:srgbClr>
            </a:outerShdw>
          </a:effectLst>
        </p:spPr>
      </p:pic>
      <p:pic>
        <p:nvPicPr>
          <p:cNvPr id="7" name="Obraz 7" descr="Obraz zawierający osoba, trawa, zewnętrzne, kobieta&#10;&#10;Opis wygenerowany automatycznie">
            <a:extLst>
              <a:ext uri="{FF2B5EF4-FFF2-40B4-BE49-F238E27FC236}">
                <a16:creationId xmlns="" xmlns:a16="http://schemas.microsoft.com/office/drawing/2014/main" id="{C6D9DD76-FCC2-DDDC-6D61-4A6E37AA435B}"/>
              </a:ext>
            </a:extLst>
          </p:cNvPr>
          <p:cNvPicPr>
            <a:picLocks noChangeAspect="1"/>
          </p:cNvPicPr>
          <p:nvPr/>
        </p:nvPicPr>
        <p:blipFill>
          <a:blip r:embed="rId4" cstate="print"/>
          <a:stretch>
            <a:fillRect/>
          </a:stretch>
        </p:blipFill>
        <p:spPr>
          <a:xfrm>
            <a:off x="7643004" y="3852182"/>
            <a:ext cx="4051538" cy="3049899"/>
          </a:xfrm>
          <a:prstGeom prst="rect">
            <a:avLst/>
          </a:prstGeom>
          <a:ln>
            <a:noFill/>
          </a:ln>
          <a:effectLst>
            <a:softEdge rad="112500"/>
          </a:effectLst>
        </p:spPr>
      </p:pic>
    </p:spTree>
    <p:extLst>
      <p:ext uri="{BB962C8B-B14F-4D97-AF65-F5344CB8AC3E}">
        <p14:creationId xmlns="" xmlns:p14="http://schemas.microsoft.com/office/powerpoint/2010/main" val="8829984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az 4" descr="Obraz zawierający zewnętrzne, budynek, dom, roślina&#10;&#10;Opis wygenerowany automatycznie">
            <a:extLst>
              <a:ext uri="{FF2B5EF4-FFF2-40B4-BE49-F238E27FC236}">
                <a16:creationId xmlns="" xmlns:a16="http://schemas.microsoft.com/office/drawing/2014/main" id="{7C11D3D3-AF58-25A9-E398-F0416DB2F135}"/>
              </a:ext>
            </a:extLst>
          </p:cNvPr>
          <p:cNvPicPr>
            <a:picLocks noChangeAspect="1"/>
          </p:cNvPicPr>
          <p:nvPr/>
        </p:nvPicPr>
        <p:blipFill rotWithShape="1">
          <a:blip r:embed="rId2" cstate="print"/>
          <a:srcRect t="3946" r="31717" b="5146"/>
          <a:stretch/>
        </p:blipFill>
        <p:spPr>
          <a:xfrm>
            <a:off x="20" y="10"/>
            <a:ext cx="12191980"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9" name="Rectangle 18">
            <a:extLst>
              <a:ext uri="{FF2B5EF4-FFF2-40B4-BE49-F238E27FC236}">
                <a16:creationId xmlns="" xmlns:a16="http://schemas.microsoft.com/office/drawing/2014/main" id="{86C7B4A1-154A-4DF0-AC46-F88D75A2E0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2CDF0E5C-793D-A464-9F45-10A4C9430AAB}"/>
              </a:ext>
            </a:extLst>
          </p:cNvPr>
          <p:cNvSpPr>
            <a:spLocks noGrp="1"/>
          </p:cNvSpPr>
          <p:nvPr>
            <p:ph type="title"/>
          </p:nvPr>
        </p:nvSpPr>
        <p:spPr>
          <a:xfrm>
            <a:off x="336012" y="640263"/>
            <a:ext cx="7194904" cy="1344975"/>
          </a:xfrm>
        </p:spPr>
        <p:txBody>
          <a:bodyPr>
            <a:noAutofit/>
          </a:bodyPr>
          <a:lstStyle/>
          <a:p>
            <a:pPr algn="ctr"/>
            <a:r>
              <a:rPr lang="pl-PL" sz="5400" b="1" dirty="0">
                <a:latin typeface="Calibri"/>
                <a:cs typeface="Calibri Light"/>
              </a:rPr>
              <a:t>Wynalazek prosty, a zmieniający wiele</a:t>
            </a:r>
            <a:endParaRPr lang="pl-PL" sz="5400" dirty="0">
              <a:latin typeface="Calibri"/>
              <a:cs typeface="Calibri Light"/>
            </a:endParaRPr>
          </a:p>
        </p:txBody>
      </p:sp>
      <p:sp>
        <p:nvSpPr>
          <p:cNvPr id="3" name="Symbol zastępczy zawartości 2">
            <a:extLst>
              <a:ext uri="{FF2B5EF4-FFF2-40B4-BE49-F238E27FC236}">
                <a16:creationId xmlns="" xmlns:a16="http://schemas.microsoft.com/office/drawing/2014/main" id="{2C5BEF1C-0A64-A84E-588C-8BAFA0EB5544}"/>
              </a:ext>
            </a:extLst>
          </p:cNvPr>
          <p:cNvSpPr>
            <a:spLocks noGrp="1"/>
          </p:cNvSpPr>
          <p:nvPr>
            <p:ph idx="1"/>
          </p:nvPr>
        </p:nvSpPr>
        <p:spPr>
          <a:xfrm>
            <a:off x="335317" y="2121763"/>
            <a:ext cx="7195598" cy="3773010"/>
          </a:xfrm>
        </p:spPr>
        <p:txBody>
          <a:bodyPr vert="horz" lIns="91440" tIns="45720" rIns="91440" bIns="45720" rtlCol="0" anchor="t">
            <a:noAutofit/>
          </a:bodyPr>
          <a:lstStyle/>
          <a:p>
            <a:pPr marL="0" indent="0">
              <a:buNone/>
            </a:pPr>
            <a:r>
              <a:rPr lang="pl-PL" sz="3200" b="1" dirty="0">
                <a:cs typeface="Calibri" panose="020F0502020204030204"/>
              </a:rPr>
              <a:t> Aby móc poprawić obecną sytuacje z przyrostem dwutlenku węgla, a zmniejszeniem tlenu, wykorzystajmy </a:t>
            </a:r>
            <a:r>
              <a:rPr lang="pl-PL" sz="3200" b="1" dirty="0">
                <a:solidFill>
                  <a:srgbClr val="3EC221"/>
                </a:solidFill>
                <a:cs typeface="Calibri" panose="020F0502020204030204"/>
              </a:rPr>
              <a:t>ściany wertykalne</a:t>
            </a:r>
            <a:r>
              <a:rPr lang="pl-PL" sz="3200" b="1" dirty="0">
                <a:cs typeface="Calibri" panose="020F0502020204030204"/>
              </a:rPr>
              <a:t>, nazywane inaczej </a:t>
            </a:r>
            <a:r>
              <a:rPr lang="pl-PL" sz="3200" b="1" dirty="0">
                <a:solidFill>
                  <a:srgbClr val="3EC221"/>
                </a:solidFill>
                <a:cs typeface="Calibri" panose="020F0502020204030204"/>
              </a:rPr>
              <a:t>,,zielonymi''</a:t>
            </a:r>
            <a:r>
              <a:rPr lang="pl-PL" sz="3200" b="1" dirty="0">
                <a:cs typeface="Calibri" panose="020F0502020204030204"/>
              </a:rPr>
              <a:t>. Składają się z paproci, bluszczy oraz innych roślin. Zastosowanie znajdzie się w każdym budynku mieszkalnym, wewnątrz lub zewnątrz. </a:t>
            </a:r>
            <a:endParaRPr lang="pl-PL" sz="2400">
              <a:cs typeface="Calibri" panose="020F0502020204030204"/>
            </a:endParaRPr>
          </a:p>
        </p:txBody>
      </p:sp>
    </p:spTree>
    <p:extLst>
      <p:ext uri="{BB962C8B-B14F-4D97-AF65-F5344CB8AC3E}">
        <p14:creationId xmlns="" xmlns:p14="http://schemas.microsoft.com/office/powerpoint/2010/main" val="40726691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7E7FF"/>
        </a:solidFill>
        <a:effectLst/>
      </p:bgPr>
    </p:bg>
    <p:spTree>
      <p:nvGrpSpPr>
        <p:cNvPr id="1" name=""/>
        <p:cNvGrpSpPr/>
        <p:nvPr/>
      </p:nvGrpSpPr>
      <p:grpSpPr>
        <a:xfrm>
          <a:off x="0" y="0"/>
          <a:ext cx="0" cy="0"/>
          <a:chOff x="0" y="0"/>
          <a:chExt cx="0" cy="0"/>
        </a:xfrm>
      </p:grpSpPr>
      <p:pic>
        <p:nvPicPr>
          <p:cNvPr id="8" name="Obraz 8" descr="Obraz zawierający zewnętrzne, góra, roślina, przyroda&#10;&#10;Opis wygenerowany automatycznie">
            <a:extLst>
              <a:ext uri="{FF2B5EF4-FFF2-40B4-BE49-F238E27FC236}">
                <a16:creationId xmlns="" xmlns:a16="http://schemas.microsoft.com/office/drawing/2014/main" id="{10C93474-2F9A-1E32-D243-672688475D35}"/>
              </a:ext>
            </a:extLst>
          </p:cNvPr>
          <p:cNvPicPr>
            <a:picLocks noChangeAspect="1"/>
          </p:cNvPicPr>
          <p:nvPr/>
        </p:nvPicPr>
        <p:blipFill>
          <a:blip r:embed="rId3" cstate="print"/>
          <a:stretch>
            <a:fillRect/>
          </a:stretch>
        </p:blipFill>
        <p:spPr>
          <a:xfrm>
            <a:off x="-2822" y="3282"/>
            <a:ext cx="12197644" cy="6851438"/>
          </a:xfrm>
          <a:prstGeom prst="rect">
            <a:avLst/>
          </a:prstGeom>
        </p:spPr>
      </p:pic>
      <p:sp>
        <p:nvSpPr>
          <p:cNvPr id="7" name="Prostokąt: zaokrąglone rogi 6">
            <a:extLst>
              <a:ext uri="{FF2B5EF4-FFF2-40B4-BE49-F238E27FC236}">
                <a16:creationId xmlns="" xmlns:a16="http://schemas.microsoft.com/office/drawing/2014/main" id="{7330E80D-E7BD-6DC9-6D08-9221BB031541}"/>
              </a:ext>
            </a:extLst>
          </p:cNvPr>
          <p:cNvSpPr/>
          <p:nvPr/>
        </p:nvSpPr>
        <p:spPr>
          <a:xfrm>
            <a:off x="872772" y="96661"/>
            <a:ext cx="10498666" cy="1298222"/>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l-PL"/>
          </a:p>
        </p:txBody>
      </p:sp>
      <p:sp>
        <p:nvSpPr>
          <p:cNvPr id="2" name="Tytuł 1">
            <a:extLst>
              <a:ext uri="{FF2B5EF4-FFF2-40B4-BE49-F238E27FC236}">
                <a16:creationId xmlns="" xmlns:a16="http://schemas.microsoft.com/office/drawing/2014/main" id="{DC57F6B5-71AD-B23D-0C13-AF0EC7F3924E}"/>
              </a:ext>
            </a:extLst>
          </p:cNvPr>
          <p:cNvSpPr>
            <a:spLocks noGrp="1"/>
          </p:cNvSpPr>
          <p:nvPr>
            <p:ph type="title"/>
          </p:nvPr>
        </p:nvSpPr>
        <p:spPr>
          <a:xfrm>
            <a:off x="838200" y="181682"/>
            <a:ext cx="10515600" cy="1142117"/>
          </a:xfrm>
        </p:spPr>
        <p:txBody>
          <a:bodyPr>
            <a:noAutofit/>
          </a:bodyPr>
          <a:lstStyle/>
          <a:p>
            <a:pPr algn="ctr"/>
            <a:r>
              <a:rPr lang="pl-PL" sz="5000" b="1" dirty="0">
                <a:solidFill>
                  <a:schemeClr val="bg1"/>
                </a:solidFill>
                <a:latin typeface="Calibri"/>
                <a:ea typeface="+mj-lt"/>
                <a:cs typeface="Calibri Light"/>
              </a:rPr>
              <a:t>Film przedstawiający ścianę wertykalną w wersji przestrzennej</a:t>
            </a:r>
          </a:p>
        </p:txBody>
      </p:sp>
      <p:pic>
        <p:nvPicPr>
          <p:cNvPr id="9" name="VID_20220329_210359 (2).mp4">
            <a:hlinkClick r:id="" action="ppaction://media"/>
          </p:cNvPr>
          <p:cNvPicPr>
            <a:picLocks noGrp="1" noRot="1" noChangeAspect="1"/>
          </p:cNvPicPr>
          <p:nvPr>
            <p:ph idx="1"/>
            <a:videoFile r:link="rId1"/>
          </p:nvPr>
        </p:nvPicPr>
        <p:blipFill>
          <a:blip r:embed="rId4" cstate="print"/>
          <a:stretch>
            <a:fillRect/>
          </a:stretch>
        </p:blipFill>
        <p:spPr>
          <a:xfrm>
            <a:off x="2586446" y="1544683"/>
            <a:ext cx="6688183" cy="5016137"/>
          </a:xfrm>
          <a:prstGeom prst="rect">
            <a:avLst/>
          </a:prstGeom>
        </p:spPr>
      </p:pic>
    </p:spTree>
    <p:extLst>
      <p:ext uri="{BB962C8B-B14F-4D97-AF65-F5344CB8AC3E}">
        <p14:creationId xmlns="" xmlns:p14="http://schemas.microsoft.com/office/powerpoint/2010/main" val="55563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410</Words>
  <Application>Microsoft Office PowerPoint</Application>
  <PresentationFormat>Niestandardowy</PresentationFormat>
  <Paragraphs>60</Paragraphs>
  <Slides>16</Slides>
  <Notes>0</Notes>
  <HiddenSlides>0</HiddenSlides>
  <MMClips>1</MMClips>
  <ScaleCrop>false</ScaleCrop>
  <HeadingPairs>
    <vt:vector size="4" baseType="variant">
      <vt:variant>
        <vt:lpstr>Motyw</vt:lpstr>
      </vt:variant>
      <vt:variant>
        <vt:i4>1</vt:i4>
      </vt:variant>
      <vt:variant>
        <vt:lpstr>Tytuły slajdów</vt:lpstr>
      </vt:variant>
      <vt:variant>
        <vt:i4>16</vt:i4>
      </vt:variant>
    </vt:vector>
  </HeadingPairs>
  <TitlesOfParts>
    <vt:vector size="17" baseType="lpstr">
      <vt:lpstr>Motyw pakietu Office</vt:lpstr>
      <vt:lpstr>Tlen i jego zasoby</vt:lpstr>
      <vt:lpstr>Skąd pochodzi tlen i dlaczego jest ważny?</vt:lpstr>
      <vt:lpstr>GŁÓWNE PRZYCZYNY ZMNIEJSZANIA SIĘ TLENU W ATMOSFERZE</vt:lpstr>
      <vt:lpstr>Zanieczyszczanie powietrza niszczące ,,płuco'' naszej planety</vt:lpstr>
      <vt:lpstr>Slajd 5</vt:lpstr>
      <vt:lpstr>Zmniejszanie ilości tlenu w celu własnych korzyści</vt:lpstr>
      <vt:lpstr>Jak staramy się pomóc?</vt:lpstr>
      <vt:lpstr>Wynalazek prosty, a zmieniający wiele</vt:lpstr>
      <vt:lpstr>Film przedstawiający ścianę wertykalną w wersji przestrzennej</vt:lpstr>
      <vt:lpstr>Przewidywane skutki wynalazku</vt:lpstr>
      <vt:lpstr>Slajd 11</vt:lpstr>
      <vt:lpstr>Slajd 12</vt:lpstr>
      <vt:lpstr>Slajd 13</vt:lpstr>
      <vt:lpstr>Slajd 14</vt:lpstr>
      <vt:lpstr>Zakończenie spotkania</vt:lpstr>
      <vt:lpstr>Podsumowanie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Małgorzata Czupiała</cp:lastModifiedBy>
  <cp:revision>2089</cp:revision>
  <dcterms:created xsi:type="dcterms:W3CDTF">2022-03-21T19:49:32Z</dcterms:created>
  <dcterms:modified xsi:type="dcterms:W3CDTF">2022-03-31T21:25:13Z</dcterms:modified>
</cp:coreProperties>
</file>