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4" r:id="rId5"/>
    <p:sldId id="265" r:id="rId6"/>
    <p:sldId id="266" r:id="rId7"/>
    <p:sldId id="268" r:id="rId8"/>
    <p:sldId id="267" r:id="rId9"/>
    <p:sldId id="269" r:id="rId10"/>
    <p:sldId id="258" r:id="rId11"/>
    <p:sldId id="259" r:id="rId12"/>
    <p:sldId id="275" r:id="rId13"/>
    <p:sldId id="262" r:id="rId14"/>
    <p:sldId id="276" r:id="rId15"/>
    <p:sldId id="260" r:id="rId16"/>
    <p:sldId id="277" r:id="rId17"/>
    <p:sldId id="261" r:id="rId18"/>
    <p:sldId id="270" r:id="rId19"/>
    <p:sldId id="271"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l-PL" smtClean="0"/>
              <a:t>Kliknij, aby edytować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6/6/2021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6/6/2021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257300" y="2909102"/>
            <a:ext cx="4800600" cy="299639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633864" y="2909102"/>
            <a:ext cx="4800600" cy="299639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l-PL" smtClean="0"/>
              <a:t>Kliknij, aby edytować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6/6/2021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l-PL" smtClean="0"/>
              <a:t>Kliknij, aby edytować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6/6/2021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6/6/2021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O życiu pszczoły</a:t>
            </a:r>
            <a:endParaRPr lang="pl-PL" dirty="0"/>
          </a:p>
        </p:txBody>
      </p:sp>
      <p:sp>
        <p:nvSpPr>
          <p:cNvPr id="3" name="Podtytuł 2"/>
          <p:cNvSpPr>
            <a:spLocks noGrp="1"/>
          </p:cNvSpPr>
          <p:nvPr>
            <p:ph type="subTitle" idx="1"/>
          </p:nvPr>
        </p:nvSpPr>
        <p:spPr/>
        <p:txBody>
          <a:bodyPr/>
          <a:lstStyle/>
          <a:p>
            <a:r>
              <a:rPr lang="pl-PL" dirty="0" smtClean="0"/>
              <a:t>Autor: </a:t>
            </a:r>
            <a:r>
              <a:rPr lang="pl-PL" dirty="0" err="1" smtClean="0"/>
              <a:t>marta</a:t>
            </a:r>
            <a:r>
              <a:rPr lang="pl-PL" dirty="0" smtClean="0"/>
              <a:t> stępień</a:t>
            </a:r>
            <a:endParaRPr lang="pl-PL" dirty="0"/>
          </a:p>
        </p:txBody>
      </p:sp>
    </p:spTree>
    <p:extLst>
      <p:ext uri="{BB962C8B-B14F-4D97-AF65-F5344CB8AC3E}">
        <p14:creationId xmlns:p14="http://schemas.microsoft.com/office/powerpoint/2010/main" val="4147797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pasieka</a:t>
            </a:r>
            <a:endParaRPr lang="pl-PL"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29313" t="12190" r="26526" b="16570"/>
          <a:stretch/>
        </p:blipFill>
        <p:spPr>
          <a:xfrm>
            <a:off x="2261387" y="3023232"/>
            <a:ext cx="726632" cy="1515293"/>
          </a:xfrm>
          <a:prstGeom prst="rect">
            <a:avLst/>
          </a:prstGeom>
        </p:spPr>
      </p:pic>
      <p:pic>
        <p:nvPicPr>
          <p:cNvPr id="5" name="Obraz 4"/>
          <p:cNvPicPr>
            <a:picLocks noChangeAspect="1"/>
          </p:cNvPicPr>
          <p:nvPr/>
        </p:nvPicPr>
        <p:blipFill rotWithShape="1">
          <a:blip r:embed="rId3">
            <a:extLst>
              <a:ext uri="{28A0092B-C50C-407E-A947-70E740481C1C}">
                <a14:useLocalDpi xmlns:a14="http://schemas.microsoft.com/office/drawing/2010/main" val="0"/>
              </a:ext>
            </a:extLst>
          </a:blip>
          <a:srcRect l="25007" r="15131" b="5638"/>
          <a:stretch/>
        </p:blipFill>
        <p:spPr>
          <a:xfrm>
            <a:off x="4260663" y="5080293"/>
            <a:ext cx="1094596" cy="1149566"/>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8019" y="1678609"/>
            <a:ext cx="1525476" cy="1012916"/>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4488" y="1457190"/>
            <a:ext cx="1038427" cy="1038427"/>
          </a:xfrm>
          <a:prstGeom prst="rect">
            <a:avLst/>
          </a:prstGeom>
        </p:spPr>
      </p:pic>
      <p:pic>
        <p:nvPicPr>
          <p:cNvPr id="9" name="Obraz 8"/>
          <p:cNvPicPr>
            <a:picLocks noChangeAspect="1"/>
          </p:cNvPicPr>
          <p:nvPr/>
        </p:nvPicPr>
        <p:blipFill rotWithShape="1">
          <a:blip r:embed="rId6">
            <a:extLst>
              <a:ext uri="{28A0092B-C50C-407E-A947-70E740481C1C}">
                <a14:useLocalDpi xmlns:a14="http://schemas.microsoft.com/office/drawing/2010/main" val="0"/>
              </a:ext>
            </a:extLst>
          </a:blip>
          <a:srcRect b="9428"/>
          <a:stretch/>
        </p:blipFill>
        <p:spPr>
          <a:xfrm>
            <a:off x="5199573" y="1308681"/>
            <a:ext cx="1249475" cy="1131672"/>
          </a:xfrm>
          <a:prstGeom prst="rect">
            <a:avLst/>
          </a:prstGeom>
        </p:spPr>
      </p:pic>
      <p:pic>
        <p:nvPicPr>
          <p:cNvPr id="10" name="Obraz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3785" y="5221015"/>
            <a:ext cx="1112279" cy="1112279"/>
          </a:xfrm>
          <a:prstGeom prst="rect">
            <a:avLst/>
          </a:prstGeom>
        </p:spPr>
      </p:pic>
      <p:pic>
        <p:nvPicPr>
          <p:cNvPr id="11" name="Obraz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6144" y="2899012"/>
            <a:ext cx="1060744" cy="1060744"/>
          </a:xfrm>
          <a:prstGeom prst="rect">
            <a:avLst/>
          </a:prstGeom>
        </p:spPr>
      </p:pic>
      <p:pic>
        <p:nvPicPr>
          <p:cNvPr id="12" name="Obraz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9036" y="4428548"/>
            <a:ext cx="1057852" cy="1057852"/>
          </a:xfrm>
          <a:prstGeom prst="rect">
            <a:avLst/>
          </a:prstGeom>
        </p:spPr>
      </p:pic>
      <p:pic>
        <p:nvPicPr>
          <p:cNvPr id="13" name="Obraz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2230" y="5080293"/>
            <a:ext cx="1149566" cy="1149566"/>
          </a:xfrm>
          <a:prstGeom prst="rect">
            <a:avLst/>
          </a:prstGeom>
        </p:spPr>
      </p:pic>
      <p:sp>
        <p:nvSpPr>
          <p:cNvPr id="3" name="pole tekstowe 2"/>
          <p:cNvSpPr txBox="1"/>
          <p:nvPr/>
        </p:nvSpPr>
        <p:spPr>
          <a:xfrm>
            <a:off x="5446812" y="3419700"/>
            <a:ext cx="2104944" cy="646331"/>
          </a:xfrm>
          <a:prstGeom prst="rect">
            <a:avLst/>
          </a:prstGeom>
          <a:noFill/>
        </p:spPr>
        <p:txBody>
          <a:bodyPr wrap="square" rtlCol="0">
            <a:spAutoFit/>
          </a:bodyPr>
          <a:lstStyle/>
          <a:p>
            <a:r>
              <a:rPr lang="pl-PL" dirty="0" smtClean="0"/>
              <a:t>Co jest potrzebne do założenia pasieki?</a:t>
            </a:r>
            <a:endParaRPr lang="pl-PL" dirty="0"/>
          </a:p>
        </p:txBody>
      </p:sp>
      <p:pic>
        <p:nvPicPr>
          <p:cNvPr id="6" name="Obraz 5"/>
          <p:cNvPicPr>
            <a:picLocks noChangeAspect="1"/>
          </p:cNvPicPr>
          <p:nvPr/>
        </p:nvPicPr>
        <p:blipFill>
          <a:blip r:embed="rId11"/>
          <a:stretch>
            <a:fillRect/>
          </a:stretch>
        </p:blipFill>
        <p:spPr>
          <a:xfrm>
            <a:off x="2391808" y="5097745"/>
            <a:ext cx="1464592" cy="1042414"/>
          </a:xfrm>
          <a:prstGeom prst="rect">
            <a:avLst/>
          </a:prstGeom>
        </p:spPr>
      </p:pic>
      <p:sp>
        <p:nvSpPr>
          <p:cNvPr id="16" name="pole tekstowe 15"/>
          <p:cNvSpPr txBox="1"/>
          <p:nvPr/>
        </p:nvSpPr>
        <p:spPr>
          <a:xfrm>
            <a:off x="3505022" y="1308681"/>
            <a:ext cx="485670" cy="369332"/>
          </a:xfrm>
          <a:prstGeom prst="rect">
            <a:avLst/>
          </a:prstGeom>
          <a:noFill/>
        </p:spPr>
        <p:txBody>
          <a:bodyPr wrap="square" rtlCol="0">
            <a:spAutoFit/>
          </a:bodyPr>
          <a:lstStyle/>
          <a:p>
            <a:r>
              <a:rPr lang="pl-PL" dirty="0" smtClean="0"/>
              <a:t>ule</a:t>
            </a:r>
            <a:endParaRPr lang="pl-PL" dirty="0"/>
          </a:p>
        </p:txBody>
      </p:sp>
      <p:sp>
        <p:nvSpPr>
          <p:cNvPr id="17" name="pole tekstowe 16"/>
          <p:cNvSpPr txBox="1"/>
          <p:nvPr/>
        </p:nvSpPr>
        <p:spPr>
          <a:xfrm>
            <a:off x="2617753" y="4895627"/>
            <a:ext cx="960519" cy="369332"/>
          </a:xfrm>
          <a:prstGeom prst="rect">
            <a:avLst/>
          </a:prstGeom>
          <a:noFill/>
        </p:spPr>
        <p:txBody>
          <a:bodyPr wrap="none" rtlCol="0">
            <a:spAutoFit/>
          </a:bodyPr>
          <a:lstStyle/>
          <a:p>
            <a:r>
              <a:rPr lang="pl-PL" dirty="0" smtClean="0"/>
              <a:t>pszczoły</a:t>
            </a:r>
            <a:endParaRPr lang="pl-PL" dirty="0"/>
          </a:p>
        </p:txBody>
      </p:sp>
      <p:pic>
        <p:nvPicPr>
          <p:cNvPr id="18" name="Obraz 17"/>
          <p:cNvPicPr>
            <a:picLocks noChangeAspect="1"/>
          </p:cNvPicPr>
          <p:nvPr/>
        </p:nvPicPr>
        <p:blipFill>
          <a:blip r:embed="rId12"/>
          <a:stretch>
            <a:fillRect/>
          </a:stretch>
        </p:blipFill>
        <p:spPr>
          <a:xfrm>
            <a:off x="8775363" y="1616338"/>
            <a:ext cx="1552866" cy="861135"/>
          </a:xfrm>
          <a:prstGeom prst="rect">
            <a:avLst/>
          </a:prstGeom>
        </p:spPr>
      </p:pic>
      <p:sp>
        <p:nvSpPr>
          <p:cNvPr id="19" name="pole tekstowe 18"/>
          <p:cNvSpPr txBox="1"/>
          <p:nvPr/>
        </p:nvSpPr>
        <p:spPr>
          <a:xfrm>
            <a:off x="5169536" y="1049360"/>
            <a:ext cx="1398140" cy="369332"/>
          </a:xfrm>
          <a:prstGeom prst="rect">
            <a:avLst/>
          </a:prstGeom>
          <a:noFill/>
        </p:spPr>
        <p:txBody>
          <a:bodyPr wrap="none" rtlCol="0">
            <a:spAutoFit/>
          </a:bodyPr>
          <a:lstStyle/>
          <a:p>
            <a:r>
              <a:rPr lang="pl-PL" dirty="0" smtClean="0"/>
              <a:t>Ramki do ula</a:t>
            </a:r>
            <a:endParaRPr lang="pl-PL" dirty="0"/>
          </a:p>
        </p:txBody>
      </p:sp>
      <p:sp>
        <p:nvSpPr>
          <p:cNvPr id="20" name="pole tekstowe 19"/>
          <p:cNvSpPr txBox="1"/>
          <p:nvPr/>
        </p:nvSpPr>
        <p:spPr>
          <a:xfrm>
            <a:off x="6810988" y="1205232"/>
            <a:ext cx="2025426" cy="369332"/>
          </a:xfrm>
          <a:prstGeom prst="rect">
            <a:avLst/>
          </a:prstGeom>
          <a:noFill/>
        </p:spPr>
        <p:txBody>
          <a:bodyPr wrap="none" rtlCol="0">
            <a:spAutoFit/>
          </a:bodyPr>
          <a:lstStyle/>
          <a:p>
            <a:r>
              <a:rPr lang="pl-PL" dirty="0" smtClean="0"/>
              <a:t>Rękawice ochronne</a:t>
            </a:r>
            <a:endParaRPr lang="pl-PL" dirty="0"/>
          </a:p>
        </p:txBody>
      </p:sp>
      <p:sp>
        <p:nvSpPr>
          <p:cNvPr id="21" name="pole tekstowe 20"/>
          <p:cNvSpPr txBox="1"/>
          <p:nvPr/>
        </p:nvSpPr>
        <p:spPr>
          <a:xfrm>
            <a:off x="2044767" y="2759793"/>
            <a:ext cx="1323952" cy="369332"/>
          </a:xfrm>
          <a:prstGeom prst="rect">
            <a:avLst/>
          </a:prstGeom>
          <a:noFill/>
        </p:spPr>
        <p:txBody>
          <a:bodyPr wrap="none" rtlCol="0">
            <a:spAutoFit/>
          </a:bodyPr>
          <a:lstStyle/>
          <a:p>
            <a:r>
              <a:rPr lang="pl-PL" dirty="0" smtClean="0"/>
              <a:t>kombinezon</a:t>
            </a:r>
            <a:endParaRPr lang="pl-PL" dirty="0"/>
          </a:p>
        </p:txBody>
      </p:sp>
      <p:sp>
        <p:nvSpPr>
          <p:cNvPr id="22" name="pole tekstowe 21"/>
          <p:cNvSpPr txBox="1"/>
          <p:nvPr/>
        </p:nvSpPr>
        <p:spPr>
          <a:xfrm>
            <a:off x="4328160" y="4812020"/>
            <a:ext cx="1238385" cy="369332"/>
          </a:xfrm>
          <a:prstGeom prst="rect">
            <a:avLst/>
          </a:prstGeom>
          <a:noFill/>
        </p:spPr>
        <p:txBody>
          <a:bodyPr wrap="square" rtlCol="0">
            <a:spAutoFit/>
          </a:bodyPr>
          <a:lstStyle/>
          <a:p>
            <a:r>
              <a:rPr lang="pl-PL" dirty="0" err="1" smtClean="0"/>
              <a:t>dymiarka</a:t>
            </a:r>
            <a:endParaRPr lang="pl-PL" dirty="0"/>
          </a:p>
        </p:txBody>
      </p:sp>
      <p:sp>
        <p:nvSpPr>
          <p:cNvPr id="23" name="pole tekstowe 22"/>
          <p:cNvSpPr txBox="1"/>
          <p:nvPr/>
        </p:nvSpPr>
        <p:spPr>
          <a:xfrm>
            <a:off x="9178937" y="1389898"/>
            <a:ext cx="745717" cy="369332"/>
          </a:xfrm>
          <a:prstGeom prst="rect">
            <a:avLst/>
          </a:prstGeom>
          <a:noFill/>
        </p:spPr>
        <p:txBody>
          <a:bodyPr wrap="none" rtlCol="0">
            <a:spAutoFit/>
          </a:bodyPr>
          <a:lstStyle/>
          <a:p>
            <a:r>
              <a:rPr lang="pl-PL" dirty="0" smtClean="0"/>
              <a:t>matka</a:t>
            </a:r>
            <a:endParaRPr lang="pl-PL" dirty="0"/>
          </a:p>
        </p:txBody>
      </p:sp>
      <p:sp>
        <p:nvSpPr>
          <p:cNvPr id="24" name="pole tekstowe 23"/>
          <p:cNvSpPr txBox="1"/>
          <p:nvPr/>
        </p:nvSpPr>
        <p:spPr>
          <a:xfrm>
            <a:off x="6220967" y="5001267"/>
            <a:ext cx="1055097" cy="369332"/>
          </a:xfrm>
          <a:prstGeom prst="rect">
            <a:avLst/>
          </a:prstGeom>
          <a:noFill/>
        </p:spPr>
        <p:txBody>
          <a:bodyPr wrap="none" rtlCol="0">
            <a:spAutoFit/>
          </a:bodyPr>
          <a:lstStyle/>
          <a:p>
            <a:r>
              <a:rPr lang="pl-PL" dirty="0" smtClean="0"/>
              <a:t>miodarka</a:t>
            </a:r>
            <a:endParaRPr lang="pl-PL" dirty="0"/>
          </a:p>
        </p:txBody>
      </p:sp>
      <p:sp>
        <p:nvSpPr>
          <p:cNvPr id="25" name="pole tekstowe 24"/>
          <p:cNvSpPr txBox="1"/>
          <p:nvPr/>
        </p:nvSpPr>
        <p:spPr>
          <a:xfrm>
            <a:off x="8263168" y="4729823"/>
            <a:ext cx="1505540" cy="369332"/>
          </a:xfrm>
          <a:prstGeom prst="rect">
            <a:avLst/>
          </a:prstGeom>
          <a:noFill/>
        </p:spPr>
        <p:txBody>
          <a:bodyPr wrap="none" rtlCol="0">
            <a:spAutoFit/>
          </a:bodyPr>
          <a:lstStyle/>
          <a:p>
            <a:r>
              <a:rPr lang="pl-PL" dirty="0" smtClean="0"/>
              <a:t>Sito do miodu</a:t>
            </a:r>
            <a:endParaRPr lang="pl-PL" dirty="0"/>
          </a:p>
        </p:txBody>
      </p:sp>
      <p:sp>
        <p:nvSpPr>
          <p:cNvPr id="26" name="pole tekstowe 25"/>
          <p:cNvSpPr txBox="1"/>
          <p:nvPr/>
        </p:nvSpPr>
        <p:spPr>
          <a:xfrm>
            <a:off x="10328229" y="4243882"/>
            <a:ext cx="671979" cy="369332"/>
          </a:xfrm>
          <a:prstGeom prst="rect">
            <a:avLst/>
          </a:prstGeom>
          <a:noFill/>
        </p:spPr>
        <p:txBody>
          <a:bodyPr wrap="none" rtlCol="0">
            <a:spAutoFit/>
          </a:bodyPr>
          <a:lstStyle/>
          <a:p>
            <a:r>
              <a:rPr lang="pl-PL" smtClean="0"/>
              <a:t>dłuto</a:t>
            </a:r>
            <a:endParaRPr lang="pl-PL"/>
          </a:p>
        </p:txBody>
      </p:sp>
      <p:sp>
        <p:nvSpPr>
          <p:cNvPr id="27" name="pole tekstowe 26"/>
          <p:cNvSpPr txBox="1"/>
          <p:nvPr/>
        </p:nvSpPr>
        <p:spPr>
          <a:xfrm>
            <a:off x="9790479" y="2729400"/>
            <a:ext cx="1883849" cy="369332"/>
          </a:xfrm>
          <a:prstGeom prst="rect">
            <a:avLst/>
          </a:prstGeom>
          <a:noFill/>
        </p:spPr>
        <p:txBody>
          <a:bodyPr wrap="none" rtlCol="0">
            <a:spAutoFit/>
          </a:bodyPr>
          <a:lstStyle/>
          <a:p>
            <a:r>
              <a:rPr lang="pl-PL" dirty="0" smtClean="0"/>
              <a:t>Łopatka do miodu</a:t>
            </a:r>
            <a:endParaRPr lang="pl-PL" dirty="0"/>
          </a:p>
        </p:txBody>
      </p:sp>
      <p:cxnSp>
        <p:nvCxnSpPr>
          <p:cNvPr id="29" name="Łącznik prosty ze strzałką 28"/>
          <p:cNvCxnSpPr>
            <a:endCxn id="8" idx="2"/>
          </p:cNvCxnSpPr>
          <p:nvPr/>
        </p:nvCxnSpPr>
        <p:spPr>
          <a:xfrm flipV="1">
            <a:off x="6998198" y="2495617"/>
            <a:ext cx="825504" cy="7278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p:cNvCxnSpPr/>
          <p:nvPr/>
        </p:nvCxnSpPr>
        <p:spPr>
          <a:xfrm flipV="1">
            <a:off x="7512141" y="2488483"/>
            <a:ext cx="1972048" cy="9045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Łącznik prosty ze strzałką 32"/>
          <p:cNvCxnSpPr>
            <a:endCxn id="11" idx="1"/>
          </p:cNvCxnSpPr>
          <p:nvPr/>
        </p:nvCxnSpPr>
        <p:spPr>
          <a:xfrm flipV="1">
            <a:off x="7741920" y="3429384"/>
            <a:ext cx="2404224" cy="3001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p:nvPr/>
        </p:nvCxnSpPr>
        <p:spPr>
          <a:xfrm>
            <a:off x="7658234" y="3935468"/>
            <a:ext cx="2413405" cy="6338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Łącznik prosty ze strzałką 42"/>
          <p:cNvCxnSpPr>
            <a:endCxn id="7" idx="2"/>
          </p:cNvCxnSpPr>
          <p:nvPr/>
        </p:nvCxnSpPr>
        <p:spPr>
          <a:xfrm flipH="1" flipV="1">
            <a:off x="3750757" y="2691525"/>
            <a:ext cx="1536390" cy="7281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Łącznik prosty ze strzałką 43"/>
          <p:cNvCxnSpPr>
            <a:endCxn id="4" idx="3"/>
          </p:cNvCxnSpPr>
          <p:nvPr/>
        </p:nvCxnSpPr>
        <p:spPr>
          <a:xfrm flipH="1">
            <a:off x="2988019" y="3680303"/>
            <a:ext cx="2181517" cy="1005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a:endCxn id="22" idx="0"/>
          </p:cNvCxnSpPr>
          <p:nvPr/>
        </p:nvCxnSpPr>
        <p:spPr>
          <a:xfrm flipH="1">
            <a:off x="4947353" y="4326634"/>
            <a:ext cx="778857" cy="4853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p:nvPr/>
        </p:nvCxnSpPr>
        <p:spPr>
          <a:xfrm>
            <a:off x="6537145" y="4285779"/>
            <a:ext cx="322200" cy="7848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a:endCxn id="9" idx="2"/>
          </p:cNvCxnSpPr>
          <p:nvPr/>
        </p:nvCxnSpPr>
        <p:spPr>
          <a:xfrm flipH="1" flipV="1">
            <a:off x="5824311" y="2440353"/>
            <a:ext cx="240716" cy="7595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8" name="Łącznik prosty ze strzałką 57"/>
          <p:cNvCxnSpPr/>
          <p:nvPr/>
        </p:nvCxnSpPr>
        <p:spPr>
          <a:xfrm flipH="1">
            <a:off x="3342234" y="4104045"/>
            <a:ext cx="1870408" cy="8151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p:cNvCxnSpPr/>
          <p:nvPr/>
        </p:nvCxnSpPr>
        <p:spPr>
          <a:xfrm>
            <a:off x="7144459" y="4204890"/>
            <a:ext cx="1353706" cy="6071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2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Rodzaje miodów</a:t>
            </a:r>
            <a:endParaRPr lang="pl-PL" dirty="0"/>
          </a:p>
        </p:txBody>
      </p:sp>
      <p:sp>
        <p:nvSpPr>
          <p:cNvPr id="3" name="Symbol zastępczy zawartości 2"/>
          <p:cNvSpPr>
            <a:spLocks noGrp="1"/>
          </p:cNvSpPr>
          <p:nvPr>
            <p:ph idx="1"/>
          </p:nvPr>
        </p:nvSpPr>
        <p:spPr>
          <a:xfrm>
            <a:off x="955586" y="1175657"/>
            <a:ext cx="6411865" cy="5682343"/>
          </a:xfrm>
        </p:spPr>
        <p:txBody>
          <a:bodyPr>
            <a:normAutofit fontScale="92500" lnSpcReduction="10000"/>
          </a:bodyPr>
          <a:lstStyle/>
          <a:p>
            <a:pPr marL="0" indent="0">
              <a:buNone/>
            </a:pPr>
            <a:r>
              <a:rPr lang="pl-PL" b="1" dirty="0" smtClean="0"/>
              <a:t>Najpopularniejsze </a:t>
            </a:r>
            <a:r>
              <a:rPr lang="pl-PL" b="1" dirty="0"/>
              <a:t>rodzaje miodów</a:t>
            </a:r>
            <a:r>
              <a:rPr lang="pl-PL" b="1" dirty="0" smtClean="0"/>
              <a:t>:</a:t>
            </a:r>
          </a:p>
          <a:p>
            <a:pPr marL="0" indent="0">
              <a:buNone/>
            </a:pPr>
            <a:endParaRPr lang="pl-PL" b="1" dirty="0"/>
          </a:p>
          <a:p>
            <a:r>
              <a:rPr lang="pl-PL" dirty="0"/>
              <a:t>    miód spadziowy, powstaje z soku niektórych drzew, m.in. świerka, jodły, sosny, modrzewia, klonu, dębu, brzozy, buka, wierzby, </a:t>
            </a:r>
            <a:r>
              <a:rPr lang="pl-PL" dirty="0" smtClean="0"/>
              <a:t>głogu</a:t>
            </a:r>
          </a:p>
          <a:p>
            <a:pPr marL="0" indent="0">
              <a:buNone/>
            </a:pPr>
            <a:endParaRPr lang="pl-PL" dirty="0"/>
          </a:p>
          <a:p>
            <a:r>
              <a:rPr lang="pl-PL" dirty="0"/>
              <a:t>    miód </a:t>
            </a:r>
            <a:r>
              <a:rPr lang="pl-PL" dirty="0" smtClean="0"/>
              <a:t>gryczany, odzyskiwany </a:t>
            </a:r>
            <a:r>
              <a:rPr lang="pl-PL" dirty="0"/>
              <a:t>jest przez pszczoły z nektaru gryki zwyczajnej. Jest jednym z najciemniejszych miodów – ma barwę od ciemnobrunatnej do prawie czarnej</a:t>
            </a:r>
            <a:r>
              <a:rPr lang="pl-PL" dirty="0" smtClean="0"/>
              <a:t>.</a:t>
            </a:r>
          </a:p>
          <a:p>
            <a:pPr marL="0" indent="0">
              <a:buNone/>
            </a:pPr>
            <a:endParaRPr lang="pl-PL" dirty="0" smtClean="0"/>
          </a:p>
          <a:p>
            <a:endParaRPr lang="pl-PL" dirty="0"/>
          </a:p>
          <a:p>
            <a:r>
              <a:rPr lang="pl-PL" dirty="0"/>
              <a:t>    miód rzepakowy, pozyskiwany jest przez pszczoły z nektaru i pyłku kwitnącego rzepaku. Ze względu na często występujące uprawy rzepaku jest jednym z najtańszych miodów. Ma bardzo jasny słomkowy kolor, a po krystalizacji prawie biały.</a:t>
            </a:r>
            <a:endParaRPr lang="pl-PL" dirty="0" smtClean="0"/>
          </a:p>
          <a:p>
            <a:endParaRPr lang="pl-PL" dirty="0"/>
          </a:p>
        </p:txBody>
      </p:sp>
      <p:pic>
        <p:nvPicPr>
          <p:cNvPr id="4" name="Obraz 3"/>
          <p:cNvPicPr>
            <a:picLocks noChangeAspect="1"/>
          </p:cNvPicPr>
          <p:nvPr/>
        </p:nvPicPr>
        <p:blipFill>
          <a:blip r:embed="rId2"/>
          <a:stretch>
            <a:fillRect/>
          </a:stretch>
        </p:blipFill>
        <p:spPr>
          <a:xfrm>
            <a:off x="7367451" y="1538649"/>
            <a:ext cx="1411921" cy="1411921"/>
          </a:xfrm>
          <a:prstGeom prst="rect">
            <a:avLst/>
          </a:prstGeom>
        </p:spPr>
      </p:pic>
      <p:pic>
        <p:nvPicPr>
          <p:cNvPr id="5" name="Obraz 4"/>
          <p:cNvPicPr>
            <a:picLocks noChangeAspect="1"/>
          </p:cNvPicPr>
          <p:nvPr/>
        </p:nvPicPr>
        <p:blipFill>
          <a:blip r:embed="rId3"/>
          <a:stretch>
            <a:fillRect/>
          </a:stretch>
        </p:blipFill>
        <p:spPr>
          <a:xfrm>
            <a:off x="7367451" y="3293972"/>
            <a:ext cx="1411921" cy="1411921"/>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7451" y="5049295"/>
            <a:ext cx="1411921" cy="1411921"/>
          </a:xfrm>
          <a:prstGeom prst="rect">
            <a:avLst/>
          </a:prstGeom>
        </p:spPr>
      </p:pic>
    </p:spTree>
    <p:extLst>
      <p:ext uri="{BB962C8B-B14F-4D97-AF65-F5344CB8AC3E}">
        <p14:creationId xmlns:p14="http://schemas.microsoft.com/office/powerpoint/2010/main" val="20890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82009" y="1140822"/>
            <a:ext cx="8162288" cy="5078313"/>
          </a:xfrm>
          <a:prstGeom prst="rect">
            <a:avLst/>
          </a:prstGeom>
        </p:spPr>
        <p:txBody>
          <a:bodyPr wrap="square">
            <a:spAutoFit/>
          </a:bodyPr>
          <a:lstStyle/>
          <a:p>
            <a:r>
              <a:rPr lang="pl-PL" dirty="0"/>
              <a:t> </a:t>
            </a:r>
          </a:p>
          <a:p>
            <a:pPr marL="285750" indent="-285750">
              <a:buFont typeface="Arial" panose="020B0604020202020204" pitchFamily="34" charset="0"/>
              <a:buChar char="•"/>
            </a:pPr>
            <a:r>
              <a:rPr lang="pl-PL" dirty="0" smtClean="0"/>
              <a:t>miód </a:t>
            </a:r>
            <a:r>
              <a:rPr lang="pl-PL" dirty="0"/>
              <a:t>akacjowy, ma barwę jasnokremową aż do przezroczystej. Produkowany jest przez pszczoły w czasie kwitnienia robinii akacjowej. Wśród miodów jest najsłodszy, dlatego jest bardzo lubiany przez dzieci. </a:t>
            </a:r>
          </a:p>
          <a:p>
            <a:pPr marL="285750" indent="-285750">
              <a:buFont typeface="Arial" panose="020B0604020202020204" pitchFamily="34" charset="0"/>
              <a:buChar char="•"/>
            </a:pPr>
            <a:endParaRPr lang="pl-PL" dirty="0" smtClean="0"/>
          </a:p>
          <a:p>
            <a:endParaRPr lang="pl-PL" dirty="0"/>
          </a:p>
          <a:p>
            <a:pPr marL="285750" indent="-285750">
              <a:buFont typeface="Arial" panose="020B0604020202020204" pitchFamily="34" charset="0"/>
              <a:buChar char="•"/>
            </a:pPr>
            <a:r>
              <a:rPr lang="pl-PL" dirty="0" smtClean="0"/>
              <a:t>miód </a:t>
            </a:r>
            <a:r>
              <a:rPr lang="pl-PL" dirty="0"/>
              <a:t>lipowy, </a:t>
            </a:r>
            <a:r>
              <a:rPr lang="pl-PL" dirty="0" smtClean="0"/>
              <a:t>jest </a:t>
            </a:r>
            <a:r>
              <a:rPr lang="pl-PL" dirty="0"/>
              <a:t>pozyskiwany przez pszczoły z nektaru lipy drobnolistnej i </a:t>
            </a:r>
            <a:r>
              <a:rPr lang="pl-PL" dirty="0" smtClean="0"/>
              <a:t>szerokolistnej</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pl-PL" dirty="0" smtClean="0"/>
              <a:t> </a:t>
            </a:r>
            <a:r>
              <a:rPr lang="pl-PL" dirty="0"/>
              <a:t>miód </a:t>
            </a:r>
            <a:r>
              <a:rPr lang="pl-PL" dirty="0" smtClean="0"/>
              <a:t>wrzosowy posiada </a:t>
            </a:r>
            <a:r>
              <a:rPr lang="pl-PL" dirty="0"/>
              <a:t>niesamowity zapach i smak dzięki olejkom eterycznym</a:t>
            </a:r>
            <a:r>
              <a:rPr lang="pl-PL" dirty="0" smtClean="0"/>
              <a:t>.</a:t>
            </a:r>
          </a:p>
          <a:p>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pl-PL" dirty="0" smtClean="0"/>
              <a:t> </a:t>
            </a:r>
            <a:r>
              <a:rPr lang="pl-PL" dirty="0"/>
              <a:t>miód </a:t>
            </a:r>
            <a:r>
              <a:rPr lang="pl-PL" dirty="0" smtClean="0"/>
              <a:t>wielokwiatowy Jest </a:t>
            </a:r>
            <a:r>
              <a:rPr lang="pl-PL" dirty="0"/>
              <a:t>jednym z ulubionych miodów Polaków, a powstaje na bazie nektarów zebranych przez pszczoły z różnych roślin miododajnych. W zależności od pory zbiorów, a także kwiatów rosnących w danej okolicy, może mieć różny smak i kolor. Wiosenny charakteryzuje się jasną barwą i łagodnym aromatem, z kolei letni jest ciemniejszy i ma bardziej intensywny zapach. </a:t>
            </a:r>
          </a:p>
        </p:txBody>
      </p:sp>
      <p:sp>
        <p:nvSpPr>
          <p:cNvPr id="4" name="Tytuł 1"/>
          <p:cNvSpPr>
            <a:spLocks noGrp="1"/>
          </p:cNvSpPr>
          <p:nvPr>
            <p:ph type="title"/>
          </p:nvPr>
        </p:nvSpPr>
        <p:spPr>
          <a:xfrm>
            <a:off x="1243058" y="470263"/>
            <a:ext cx="10177463" cy="1490663"/>
          </a:xfrm>
        </p:spPr>
        <p:txBody>
          <a:bodyPr/>
          <a:lstStyle/>
          <a:p>
            <a:r>
              <a:rPr lang="pl-PL" dirty="0" smtClean="0"/>
              <a:t>Rodzaje miodów</a:t>
            </a: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7248" y="1153411"/>
            <a:ext cx="984069" cy="984069"/>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035" y="2304211"/>
            <a:ext cx="968282" cy="1032834"/>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8036" y="3337045"/>
            <a:ext cx="798280" cy="1196822"/>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3035" y="4874369"/>
            <a:ext cx="984069" cy="984069"/>
          </a:xfrm>
          <a:prstGeom prst="rect">
            <a:avLst/>
          </a:prstGeom>
        </p:spPr>
      </p:pic>
    </p:spTree>
    <p:extLst>
      <p:ext uri="{BB962C8B-B14F-4D97-AF65-F5344CB8AC3E}">
        <p14:creationId xmlns:p14="http://schemas.microsoft.com/office/powerpoint/2010/main" val="114124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Pszczelarski słowniczek</a:t>
            </a:r>
            <a:endParaRPr lang="pl-PL" dirty="0"/>
          </a:p>
        </p:txBody>
      </p:sp>
      <p:sp>
        <p:nvSpPr>
          <p:cNvPr id="3" name="Symbol zastępczy zawartości 2"/>
          <p:cNvSpPr>
            <a:spLocks noGrp="1"/>
          </p:cNvSpPr>
          <p:nvPr>
            <p:ph idx="1"/>
          </p:nvPr>
        </p:nvSpPr>
        <p:spPr>
          <a:xfrm>
            <a:off x="1251678" y="1306287"/>
            <a:ext cx="10178322" cy="5146764"/>
          </a:xfrm>
        </p:spPr>
        <p:txBody>
          <a:bodyPr>
            <a:normAutofit fontScale="62500" lnSpcReduction="20000"/>
          </a:bodyPr>
          <a:lstStyle/>
          <a:p>
            <a:r>
              <a:rPr lang="pl-PL" sz="2600" b="1" dirty="0"/>
              <a:t>Czerw </a:t>
            </a:r>
            <a:r>
              <a:rPr lang="pl-PL" sz="2600" dirty="0"/>
              <a:t>– określenie to oznacza wszelkie stadia rozwojowe pszczoły poza osobnika dorosłego. Od jaja złożonego przez matkę do wygryzienia się pszczoły z komórki.</a:t>
            </a:r>
          </a:p>
          <a:p>
            <a:r>
              <a:rPr lang="pl-PL" sz="2600" b="1" dirty="0"/>
              <a:t>Czerwienie </a:t>
            </a:r>
            <a:r>
              <a:rPr lang="pl-PL" sz="2600" dirty="0"/>
              <a:t>– składanie jaj przez matkę w komórkach plastra.</a:t>
            </a:r>
          </a:p>
          <a:p>
            <a:r>
              <a:rPr lang="pl-PL" sz="2600" b="1" dirty="0"/>
              <a:t>Imago</a:t>
            </a:r>
            <a:r>
              <a:rPr lang="pl-PL" sz="2600" dirty="0"/>
              <a:t> – dorosła postać pszczoły</a:t>
            </a:r>
          </a:p>
          <a:p>
            <a:r>
              <a:rPr lang="pl-PL" sz="2600" b="1" dirty="0"/>
              <a:t>Kłąb budujący</a:t>
            </a:r>
            <a:r>
              <a:rPr lang="pl-PL" sz="2600" dirty="0"/>
              <a:t> – skupisko pszczół zbierających się blisko budowanego z wosku plastra. Pszczoły tworzące kłąb budujący wytwarzają temperaturę 32-34 stopni konieczną do wydzielania wosku. Niekiedy temperatura w kłębie budującym dochodzi nawet do 39 stopni.</a:t>
            </a:r>
          </a:p>
          <a:p>
            <a:r>
              <a:rPr lang="pl-PL" sz="2600" b="1" dirty="0"/>
              <a:t>Kłąb zimowy</a:t>
            </a:r>
            <a:r>
              <a:rPr lang="pl-PL" sz="2600" dirty="0"/>
              <a:t> – pszczoły w trakcie zimowli skupiają się w rodzaj kuli poprzedzielanej plastrami, gdzie w jego środku robotnice wytwarzają ciepło kosztem spożywanego miodu i wytwarzają ciepło poruszając mięśniami tułowia.</a:t>
            </a:r>
          </a:p>
          <a:p>
            <a:r>
              <a:rPr lang="pl-PL" sz="2600" b="1" dirty="0"/>
              <a:t>Matka trutowa </a:t>
            </a:r>
            <a:r>
              <a:rPr lang="pl-PL" sz="2600" dirty="0"/>
              <a:t>– niezapłodniona matka składająca wyłącznie jaja z których wylęgają się trutnie. Matka taka składa niezapłodnione jaja do zwykłych komórek przez co larwy trutni z takich komórek są źle odżywiane i wiele z nich ginie. Larwy wyprostowane nie mieszczą się w komórkach, pszczoły nadbudowują i zasklepiają wypukłymi wieczkami tworząc tak zwany czerw garbaty.</a:t>
            </a:r>
          </a:p>
          <a:p>
            <a:r>
              <a:rPr lang="pl-PL" sz="2600" b="1" dirty="0"/>
              <a:t>Matka </a:t>
            </a:r>
            <a:r>
              <a:rPr lang="pl-PL" sz="2600" b="1" dirty="0" err="1"/>
              <a:t>strutowiała</a:t>
            </a:r>
            <a:r>
              <a:rPr lang="pl-PL" sz="2600" dirty="0"/>
              <a:t> – matka składająca niezapłodnione jajeczka z których wylęgają się wyłącznie trutnie. Efekt taki może mieć miejsce gdy w zbiorniczku nasiennym matki skończy się nasienie.</a:t>
            </a:r>
          </a:p>
          <a:p>
            <a:r>
              <a:rPr lang="pl-PL" sz="2600" b="1" dirty="0"/>
              <a:t>Matecznik</a:t>
            </a:r>
            <a:r>
              <a:rPr lang="pl-PL" sz="2600" dirty="0"/>
              <a:t> – pojedyncza komórka w ulu, budowana przez pszczoły wyłącznie do wychowania w nim jednej matki. Najczęściej mateczniki budowane są przez pszczoły u dołu plastra skierowane ku dołowi ula. Rozróżnia się trzy rodzaje mateczników: rojowe, ratunkowe i na cichą wymianę</a:t>
            </a:r>
            <a:r>
              <a:rPr lang="pl-PL" sz="2600" dirty="0" smtClean="0"/>
              <a:t>.</a:t>
            </a:r>
          </a:p>
          <a:p>
            <a:endParaRPr lang="pl-PL" dirty="0"/>
          </a:p>
        </p:txBody>
      </p:sp>
    </p:spTree>
    <p:extLst>
      <p:ext uri="{BB962C8B-B14F-4D97-AF65-F5344CB8AC3E}">
        <p14:creationId xmlns:p14="http://schemas.microsoft.com/office/powerpoint/2010/main" val="390196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Pszczelarski słowniczek</a:t>
            </a:r>
          </a:p>
        </p:txBody>
      </p:sp>
      <p:sp>
        <p:nvSpPr>
          <p:cNvPr id="3" name="Symbol zastępczy zawartości 2"/>
          <p:cNvSpPr>
            <a:spLocks noGrp="1"/>
          </p:cNvSpPr>
          <p:nvPr>
            <p:ph idx="1"/>
          </p:nvPr>
        </p:nvSpPr>
        <p:spPr>
          <a:xfrm>
            <a:off x="1077506" y="1137160"/>
            <a:ext cx="10478768" cy="5463938"/>
          </a:xfrm>
        </p:spPr>
        <p:txBody>
          <a:bodyPr>
            <a:noAutofit/>
          </a:bodyPr>
          <a:lstStyle/>
          <a:p>
            <a:r>
              <a:rPr lang="pl-PL" sz="1400" b="1" dirty="0"/>
              <a:t>Pierzga</a:t>
            </a:r>
            <a:r>
              <a:rPr lang="pl-PL" sz="1400" dirty="0"/>
              <a:t> – jest pokarmem pszczół przygotowanym przez nie same z pyłku kwiatowego. Odnóża przyniesionego do ula pyłku składowane są w pustych komórkach warstwami. Taki pyłek ubijany jest i zwilżany miodem przez młode robotnice. Na koniec pierzga przykrywana jest w komórce cienką warstwą miodu. W ten sposób pszczoły otrzymują zakonserwowany pokarm białkowy.</a:t>
            </a:r>
            <a:r>
              <a:rPr lang="pl-PL" sz="1400" b="1" dirty="0"/>
              <a:t> </a:t>
            </a:r>
            <a:endParaRPr lang="pl-PL" sz="1400" b="1" dirty="0" smtClean="0"/>
          </a:p>
          <a:p>
            <a:r>
              <a:rPr lang="pl-PL" sz="1400" b="1" dirty="0" smtClean="0"/>
              <a:t>Pakiet </a:t>
            </a:r>
            <a:r>
              <a:rPr lang="pl-PL" sz="1400" dirty="0"/>
              <a:t>– sztucznie utworzona rodzina pszczela, zawierająca ok 1kg pszczół i czerwiącą matkę.</a:t>
            </a:r>
          </a:p>
          <a:p>
            <a:r>
              <a:rPr lang="pl-PL" sz="1400" b="1" dirty="0"/>
              <a:t>Trutówka anatomiczna</a:t>
            </a:r>
            <a:r>
              <a:rPr lang="pl-PL" sz="1400" dirty="0"/>
              <a:t> – pszczoła robotnica, u której na skutek spożywania mleczka pszczelego i niedoboru substancji matecznej w rodzinie rozwinęły się jajniki. Trutówki anatomiczne nie składają jednak jak w przeciwieństwie do trutówek fizjologicznych. Pojawienie się trutówek anatomicznych w rodzinie świadczy często o przygotowaniu rodziny do rójki. </a:t>
            </a:r>
          </a:p>
          <a:p>
            <a:r>
              <a:rPr lang="pl-PL" sz="1400" b="1" dirty="0"/>
              <a:t>Trutówka fizjologiczna (czerwiąca)</a:t>
            </a:r>
            <a:r>
              <a:rPr lang="pl-PL" sz="1400" dirty="0"/>
              <a:t> – pszczoła robotnica, której w wyniku długotrwałego osierocenia rodziny nabrzmiały jajniki i rozpoczęła składanie jaj. Są to jaja niezapłodnione składane najczęściej do komórek trutowych. Jaja składają wielokrotnie do tej samej komórki często też na ściankach komórki (prawidłowo czerwiąca matka składa jaja dokładnie na dnie komórki). Trutówki fizjologiczne nie różnią się od innych robotnic niczym poza zachowaniem. W sytuacji gdy w rodzinie pojawiają się trutówki fizjologiczne często kończy się to zagładą rodziny.</a:t>
            </a:r>
          </a:p>
          <a:p>
            <a:r>
              <a:rPr lang="pl-PL" sz="1400" b="1" dirty="0"/>
              <a:t>Węza </a:t>
            </a:r>
            <a:r>
              <a:rPr lang="pl-PL" sz="1400" dirty="0"/>
              <a:t>– zaczątek plaster z wosku o wyglądzie płatu wafla. Umieszczany w ramce jest podstawą do odbudowy plastra wosku.</a:t>
            </a:r>
          </a:p>
          <a:p>
            <a:r>
              <a:rPr lang="pl-PL" sz="1400" b="1" dirty="0" err="1"/>
              <a:t>Wylotek</a:t>
            </a:r>
            <a:r>
              <a:rPr lang="pl-PL" sz="1400" dirty="0"/>
              <a:t> – otwór u dna ula umożliwiający pszczołom wchodzenie i wychodzenie z ula. W ulach leżakach, w których dennica połączona jest z korpusem na stałe otwór wylotowy wycięty jest tuż nad dnem. W ulach wielokorpusowych wylot umieszczony jest w dennicy.</a:t>
            </a:r>
          </a:p>
          <a:p>
            <a:r>
              <a:rPr lang="pl-PL" sz="1400" b="1" dirty="0"/>
              <a:t>Zatwór – deska odgrodowa </a:t>
            </a:r>
            <a:r>
              <a:rPr lang="pl-PL" sz="1400" dirty="0"/>
              <a:t>– służy do odgradzania gniazda ula od wolnej przestrzeni w ulu. Zatwór powinien przylegać do ścian ula i pozostawiać szczelinę od dna ula na wysokość 10mm.</a:t>
            </a:r>
          </a:p>
          <a:p>
            <a:r>
              <a:rPr lang="pl-PL" sz="1400" b="1" dirty="0"/>
              <a:t>Zasklep</a:t>
            </a:r>
            <a:r>
              <a:rPr lang="pl-PL" sz="1400" dirty="0"/>
              <a:t> – wieczka komórek na woskowym plastrze zamykające wejście do komórki z miodem lub czerwiem.  </a:t>
            </a:r>
          </a:p>
        </p:txBody>
      </p:sp>
    </p:spTree>
    <p:extLst>
      <p:ext uri="{BB962C8B-B14F-4D97-AF65-F5344CB8AC3E}">
        <p14:creationId xmlns:p14="http://schemas.microsoft.com/office/powerpoint/2010/main" val="597156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Pszczoły w </a:t>
            </a:r>
            <a:r>
              <a:rPr lang="pl-PL" dirty="0" smtClean="0"/>
              <a:t>gminie </a:t>
            </a:r>
            <a:r>
              <a:rPr lang="pl-PL" dirty="0" err="1" smtClean="0"/>
              <a:t>gomunice</a:t>
            </a:r>
            <a:endParaRPr lang="pl-PL" dirty="0"/>
          </a:p>
        </p:txBody>
      </p:sp>
      <p:sp>
        <p:nvSpPr>
          <p:cNvPr id="3" name="Symbol zastępczy zawartości 2"/>
          <p:cNvSpPr>
            <a:spLocks noGrp="1"/>
          </p:cNvSpPr>
          <p:nvPr>
            <p:ph idx="1"/>
          </p:nvPr>
        </p:nvSpPr>
        <p:spPr>
          <a:xfrm>
            <a:off x="1251678" y="1667692"/>
            <a:ext cx="10178322" cy="3593591"/>
          </a:xfrm>
        </p:spPr>
        <p:txBody>
          <a:bodyPr/>
          <a:lstStyle/>
          <a:p>
            <a:r>
              <a:rPr lang="pl-PL" dirty="0" smtClean="0"/>
              <a:t>„Pomysł </a:t>
            </a:r>
            <a:r>
              <a:rPr lang="pl-PL" dirty="0"/>
              <a:t>pasieki to efekt rozmów przeprowadzonych ze starostwem radomszczańskim na zeszłorocznym </a:t>
            </a:r>
            <a:r>
              <a:rPr lang="pl-PL" dirty="0" err="1"/>
              <a:t>Mixerze</a:t>
            </a:r>
            <a:r>
              <a:rPr lang="pl-PL" dirty="0"/>
              <a:t> Regionalnym. Wstępnie, pasieki miały stanąć właśnie na dachu starostwa. Jednak ze względu na to, że wkrótce tam mają rozpocząć się remonty, ustawiliśmy już zrobione pasieki na dachu Gminnej Biblioteki w </a:t>
            </a:r>
            <a:r>
              <a:rPr lang="pl-PL" dirty="0" smtClean="0"/>
              <a:t>Gomunicach”</a:t>
            </a:r>
            <a:endParaRPr lang="pl-PL" dirty="0"/>
          </a:p>
        </p:txBody>
      </p:sp>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l="10246" t="6603"/>
          <a:stretch/>
        </p:blipFill>
        <p:spPr>
          <a:xfrm>
            <a:off x="4180114" y="3245847"/>
            <a:ext cx="4214949" cy="3300743"/>
          </a:xfrm>
          <a:prstGeom prst="rect">
            <a:avLst/>
          </a:prstGeom>
        </p:spPr>
      </p:pic>
    </p:spTree>
    <p:extLst>
      <p:ext uri="{BB962C8B-B14F-4D97-AF65-F5344CB8AC3E}">
        <p14:creationId xmlns:p14="http://schemas.microsoft.com/office/powerpoint/2010/main" val="100719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Pszczoły w gminie </a:t>
            </a:r>
            <a:r>
              <a:rPr lang="pl-PL" dirty="0" err="1"/>
              <a:t>gomunice</a:t>
            </a:r>
            <a:endParaRPr lang="pl-PL" dirty="0"/>
          </a:p>
        </p:txBody>
      </p:sp>
      <p:sp>
        <p:nvSpPr>
          <p:cNvPr id="3" name="Symbol zastępczy zawartości 2"/>
          <p:cNvSpPr>
            <a:spLocks noGrp="1"/>
          </p:cNvSpPr>
          <p:nvPr>
            <p:ph idx="1"/>
          </p:nvPr>
        </p:nvSpPr>
        <p:spPr/>
        <p:txBody>
          <a:bodyPr/>
          <a:lstStyle/>
          <a:p>
            <a:r>
              <a:rPr lang="pl-PL" dirty="0" smtClean="0"/>
              <a:t>W gminie Gomunice corocznie organizowane jest Święto Miodu. Pomysł inspirowany jest prężnie działającą na terenie gminy pasieką zarodową oraz Kołem Pszczelarskim, którego siedziba znajduje się w Kocierzowach.</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081" y="3901249"/>
            <a:ext cx="7393515" cy="1978343"/>
          </a:xfrm>
          <a:prstGeom prst="rect">
            <a:avLst/>
          </a:prstGeom>
        </p:spPr>
      </p:pic>
    </p:spTree>
    <p:extLst>
      <p:ext uri="{BB962C8B-B14F-4D97-AF65-F5344CB8AC3E}">
        <p14:creationId xmlns:p14="http://schemas.microsoft.com/office/powerpoint/2010/main" val="343577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Garść ciekawostek</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019" y="1385325"/>
            <a:ext cx="4891593" cy="4993704"/>
          </a:xfrm>
          <a:prstGeom prst="rect">
            <a:avLst/>
          </a:prstGeom>
        </p:spPr>
      </p:pic>
    </p:spTree>
    <p:extLst>
      <p:ext uri="{BB962C8B-B14F-4D97-AF65-F5344CB8AC3E}">
        <p14:creationId xmlns:p14="http://schemas.microsoft.com/office/powerpoint/2010/main" val="3509096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Garść ciekawostek</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109" y="1330233"/>
            <a:ext cx="5083629" cy="5083629"/>
          </a:xfrm>
          <a:prstGeom prst="rect">
            <a:avLst/>
          </a:prstGeom>
        </p:spPr>
      </p:pic>
    </p:spTree>
    <p:extLst>
      <p:ext uri="{BB962C8B-B14F-4D97-AF65-F5344CB8AC3E}">
        <p14:creationId xmlns:p14="http://schemas.microsoft.com/office/powerpoint/2010/main" val="44198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Garść ciekawostek</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661" y="1574906"/>
            <a:ext cx="5216407" cy="4821539"/>
          </a:xfrm>
          <a:prstGeom prst="rect">
            <a:avLst/>
          </a:prstGeom>
        </p:spPr>
      </p:pic>
    </p:spTree>
    <p:extLst>
      <p:ext uri="{BB962C8B-B14F-4D97-AF65-F5344CB8AC3E}">
        <p14:creationId xmlns:p14="http://schemas.microsoft.com/office/powerpoint/2010/main" val="155436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 zbudowana jest pszczoła?</a:t>
            </a:r>
            <a:endParaRPr lang="pl-PL" dirty="0"/>
          </a:p>
        </p:txBody>
      </p:sp>
      <p:pic>
        <p:nvPicPr>
          <p:cNvPr id="4" name="Symbol zastępczy zawartości 3"/>
          <p:cNvPicPr>
            <a:picLocks noGrp="1" noChangeAspect="1"/>
          </p:cNvPicPr>
          <p:nvPr>
            <p:ph idx="1"/>
          </p:nvPr>
        </p:nvPicPr>
        <p:blipFill rotWithShape="1">
          <a:blip r:embed="rId2">
            <a:extLst>
              <a:ext uri="{28A0092B-C50C-407E-A947-70E740481C1C}">
                <a14:useLocalDpi xmlns:a14="http://schemas.microsoft.com/office/drawing/2010/main" val="0"/>
              </a:ext>
            </a:extLst>
          </a:blip>
          <a:srcRect l="8903" r="21677"/>
          <a:stretch/>
        </p:blipFill>
        <p:spPr>
          <a:xfrm rot="16200000">
            <a:off x="3990040" y="1405725"/>
            <a:ext cx="4701598" cy="5079546"/>
          </a:xfrm>
        </p:spPr>
      </p:pic>
    </p:spTree>
    <p:extLst>
      <p:ext uri="{BB962C8B-B14F-4D97-AF65-F5344CB8AC3E}">
        <p14:creationId xmlns:p14="http://schemas.microsoft.com/office/powerpoint/2010/main" val="1615123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Garść </a:t>
            </a:r>
            <a:r>
              <a:rPr lang="pl-PL" dirty="0" smtClean="0"/>
              <a:t>ciekawostek</a:t>
            </a:r>
            <a:br>
              <a:rPr lang="pl-PL" dirty="0" smtClean="0"/>
            </a:b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099" y="2142967"/>
            <a:ext cx="4074581" cy="4349272"/>
          </a:xfrm>
          <a:prstGeom prst="rect">
            <a:avLst/>
          </a:prstGeom>
        </p:spPr>
      </p:pic>
    </p:spTree>
    <p:extLst>
      <p:ext uri="{BB962C8B-B14F-4D97-AF65-F5344CB8AC3E}">
        <p14:creationId xmlns:p14="http://schemas.microsoft.com/office/powerpoint/2010/main" val="2936197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Garść ciekawostek</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426" y="1915063"/>
            <a:ext cx="4818306" cy="4568468"/>
          </a:xfrm>
          <a:prstGeom prst="rect">
            <a:avLst/>
          </a:prstGeom>
        </p:spPr>
      </p:pic>
    </p:spTree>
    <p:extLst>
      <p:ext uri="{BB962C8B-B14F-4D97-AF65-F5344CB8AC3E}">
        <p14:creationId xmlns:p14="http://schemas.microsoft.com/office/powerpoint/2010/main" val="1297261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Garść ciekawostek</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496" y="1715589"/>
            <a:ext cx="4186273" cy="4733108"/>
          </a:xfrm>
          <a:prstGeom prst="rect">
            <a:avLst/>
          </a:prstGeom>
        </p:spPr>
      </p:pic>
    </p:spTree>
    <p:extLst>
      <p:ext uri="{BB962C8B-B14F-4D97-AF65-F5344CB8AC3E}">
        <p14:creationId xmlns:p14="http://schemas.microsoft.com/office/powerpoint/2010/main" val="255518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 zbudowana jest pszczoła?</a:t>
            </a:r>
          </a:p>
        </p:txBody>
      </p:sp>
      <p:pic>
        <p:nvPicPr>
          <p:cNvPr id="6" name="Obraz 5"/>
          <p:cNvPicPr>
            <a:picLocks noChangeAspect="1"/>
          </p:cNvPicPr>
          <p:nvPr/>
        </p:nvPicPr>
        <p:blipFill rotWithShape="1">
          <a:blip r:embed="rId2">
            <a:extLst>
              <a:ext uri="{28A0092B-C50C-407E-A947-70E740481C1C}">
                <a14:useLocalDpi xmlns:a14="http://schemas.microsoft.com/office/drawing/2010/main" val="0"/>
              </a:ext>
            </a:extLst>
          </a:blip>
          <a:srcRect l="28190" t="8889" r="21524" b="18222"/>
          <a:stretch/>
        </p:blipFill>
        <p:spPr>
          <a:xfrm rot="16200000">
            <a:off x="1451975" y="1393372"/>
            <a:ext cx="4598126" cy="4998720"/>
          </a:xfrm>
          <a:prstGeom prst="rect">
            <a:avLst/>
          </a:prstGeom>
        </p:spPr>
      </p:pic>
      <p:pic>
        <p:nvPicPr>
          <p:cNvPr id="8" name="Symbol zastępczy zawartości 3"/>
          <p:cNvPicPr>
            <a:picLocks noGrp="1" noChangeAspect="1"/>
          </p:cNvPicPr>
          <p:nvPr>
            <p:ph idx="1"/>
          </p:nvPr>
        </p:nvPicPr>
        <p:blipFill rotWithShape="1">
          <a:blip r:embed="rId3">
            <a:extLst>
              <a:ext uri="{28A0092B-C50C-407E-A947-70E740481C1C}">
                <a14:useLocalDpi xmlns:a14="http://schemas.microsoft.com/office/drawing/2010/main" val="0"/>
              </a:ext>
            </a:extLst>
          </a:blip>
          <a:srcRect l="25048" t="6349" r="26191" b="20889"/>
          <a:stretch/>
        </p:blipFill>
        <p:spPr>
          <a:xfrm rot="16200000">
            <a:off x="6596875" y="1586731"/>
            <a:ext cx="4598127" cy="4612002"/>
          </a:xfrm>
          <a:prstGeom prst="rect">
            <a:avLst/>
          </a:prstGeom>
        </p:spPr>
      </p:pic>
    </p:spTree>
    <p:extLst>
      <p:ext uri="{BB962C8B-B14F-4D97-AF65-F5344CB8AC3E}">
        <p14:creationId xmlns:p14="http://schemas.microsoft.com/office/powerpoint/2010/main" val="103715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 zbudowana jest pszczoła?</a:t>
            </a:r>
          </a:p>
        </p:txBody>
      </p:sp>
      <p:pic>
        <p:nvPicPr>
          <p:cNvPr id="4" name="Symbol zastępczy zawartości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200" t="14848" r="30017" b="2040"/>
          <a:stretch/>
        </p:blipFill>
        <p:spPr>
          <a:xfrm rot="16200000">
            <a:off x="4003576" y="-477786"/>
            <a:ext cx="4674526" cy="8717280"/>
          </a:xfrm>
        </p:spPr>
      </p:pic>
    </p:spTree>
    <p:extLst>
      <p:ext uri="{BB962C8B-B14F-4D97-AF65-F5344CB8AC3E}">
        <p14:creationId xmlns:p14="http://schemas.microsoft.com/office/powerpoint/2010/main" val="2466394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Hierarchia pszczół</a:t>
            </a:r>
            <a:endParaRPr lang="pl-PL" dirty="0"/>
          </a:p>
        </p:txBody>
      </p:sp>
      <p:pic>
        <p:nvPicPr>
          <p:cNvPr id="7" name="Obraz 6"/>
          <p:cNvPicPr>
            <a:picLocks noChangeAspect="1"/>
          </p:cNvPicPr>
          <p:nvPr/>
        </p:nvPicPr>
        <p:blipFill rotWithShape="1">
          <a:blip r:embed="rId2">
            <a:extLst>
              <a:ext uri="{28A0092B-C50C-407E-A947-70E740481C1C}">
                <a14:useLocalDpi xmlns:a14="http://schemas.microsoft.com/office/drawing/2010/main" val="0"/>
              </a:ext>
            </a:extLst>
          </a:blip>
          <a:srcRect l="14444" t="19174" r="38487" b="10221"/>
          <a:stretch/>
        </p:blipFill>
        <p:spPr>
          <a:xfrm rot="16200000">
            <a:off x="4303033" y="-163288"/>
            <a:ext cx="4075611" cy="8151222"/>
          </a:xfrm>
          <a:prstGeom prst="rect">
            <a:avLst/>
          </a:prstGeom>
        </p:spPr>
      </p:pic>
    </p:spTree>
    <p:extLst>
      <p:ext uri="{BB962C8B-B14F-4D97-AF65-F5344CB8AC3E}">
        <p14:creationId xmlns:p14="http://schemas.microsoft.com/office/powerpoint/2010/main" val="349634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Hierarchia </a:t>
            </a:r>
            <a:r>
              <a:rPr lang="pl-PL" dirty="0" smtClean="0"/>
              <a:t>pszczół - królowa</a:t>
            </a:r>
            <a:endParaRPr lang="pl-PL" dirty="0"/>
          </a:p>
        </p:txBody>
      </p:sp>
      <p:sp>
        <p:nvSpPr>
          <p:cNvPr id="4" name="Symbol zastępczy zawartości 3"/>
          <p:cNvSpPr txBox="1">
            <a:spLocks noGrp="1"/>
          </p:cNvSpPr>
          <p:nvPr>
            <p:ph idx="1"/>
          </p:nvPr>
        </p:nvSpPr>
        <p:spPr>
          <a:xfrm>
            <a:off x="1251678" y="1328058"/>
            <a:ext cx="10178322" cy="3593591"/>
          </a:xfrm>
          <a:prstGeom prst="rect">
            <a:avLst/>
          </a:prstGeom>
          <a:noFill/>
        </p:spPr>
        <p:txBody>
          <a:bodyPr wrap="square" rtlCol="0">
            <a:spAutoFit/>
          </a:bodyPr>
          <a:lstStyle/>
          <a:p>
            <a:r>
              <a:rPr lang="pl-PL" dirty="0" smtClean="0"/>
              <a:t>Królowa – jej zadaniem jest rozród pszczół. Potrafi złożyć od 1500 do 3000 jajeczek dziennie.  Jej ciało wydziela feromon, dzięki któremu tylko </a:t>
            </a:r>
            <a:r>
              <a:rPr lang="pl-PL" dirty="0"/>
              <a:t>o</a:t>
            </a:r>
            <a:r>
              <a:rPr lang="pl-PL" dirty="0" smtClean="0"/>
              <a:t>na może zarządzać rojem.</a:t>
            </a:r>
          </a:p>
        </p:txBody>
      </p:sp>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l="26438" t="23993" r="38487" b="60619"/>
          <a:stretch/>
        </p:blipFill>
        <p:spPr>
          <a:xfrm rot="16200000">
            <a:off x="4668971" y="3450473"/>
            <a:ext cx="3037116" cy="1776549"/>
          </a:xfrm>
          <a:prstGeom prst="rect">
            <a:avLst/>
          </a:prstGeom>
        </p:spPr>
      </p:pic>
      <p:pic>
        <p:nvPicPr>
          <p:cNvPr id="6" name="Obraz 5"/>
          <p:cNvPicPr>
            <a:picLocks noChangeAspect="1"/>
          </p:cNvPicPr>
          <p:nvPr/>
        </p:nvPicPr>
        <p:blipFill rotWithShape="1">
          <a:blip r:embed="rId3">
            <a:extLst>
              <a:ext uri="{28A0092B-C50C-407E-A947-70E740481C1C}">
                <a14:useLocalDpi xmlns:a14="http://schemas.microsoft.com/office/drawing/2010/main" val="0"/>
              </a:ext>
            </a:extLst>
          </a:blip>
          <a:srcRect l="62786" t="5346" r="3357" b="11540"/>
          <a:stretch/>
        </p:blipFill>
        <p:spPr>
          <a:xfrm rot="10800000">
            <a:off x="1457096" y="3293130"/>
            <a:ext cx="2257287" cy="1757255"/>
          </a:xfrm>
          <a:prstGeom prst="rect">
            <a:avLst/>
          </a:prstGeom>
        </p:spPr>
      </p:pic>
      <p:sp>
        <p:nvSpPr>
          <p:cNvPr id="8" name="Strzałka w lewo 7"/>
          <p:cNvSpPr/>
          <p:nvPr/>
        </p:nvSpPr>
        <p:spPr>
          <a:xfrm>
            <a:off x="3823196" y="3853896"/>
            <a:ext cx="1367245" cy="6357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lewo 8"/>
          <p:cNvSpPr/>
          <p:nvPr/>
        </p:nvSpPr>
        <p:spPr>
          <a:xfrm rot="10800000">
            <a:off x="7184616" y="3853896"/>
            <a:ext cx="1367245" cy="6357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p:cNvPicPr>
            <a:picLocks noChangeAspect="1"/>
          </p:cNvPicPr>
          <p:nvPr/>
        </p:nvPicPr>
        <p:blipFill rotWithShape="1">
          <a:blip r:embed="rId4">
            <a:extLst>
              <a:ext uri="{28A0092B-C50C-407E-A947-70E740481C1C}">
                <a14:useLocalDpi xmlns:a14="http://schemas.microsoft.com/office/drawing/2010/main" val="0"/>
              </a:ext>
            </a:extLst>
          </a:blip>
          <a:srcRect l="22952" t="35047" r="49714" b="44635"/>
          <a:stretch/>
        </p:blipFill>
        <p:spPr>
          <a:xfrm rot="16200000">
            <a:off x="8107680" y="3373184"/>
            <a:ext cx="2499360" cy="1393371"/>
          </a:xfrm>
          <a:prstGeom prst="rect">
            <a:avLst/>
          </a:prstGeom>
        </p:spPr>
      </p:pic>
    </p:spTree>
    <p:extLst>
      <p:ext uri="{BB962C8B-B14F-4D97-AF65-F5344CB8AC3E}">
        <p14:creationId xmlns:p14="http://schemas.microsoft.com/office/powerpoint/2010/main" val="104484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Hierarchia </a:t>
            </a:r>
            <a:r>
              <a:rPr lang="pl-PL" dirty="0" smtClean="0"/>
              <a:t>pszczół - robotnica</a:t>
            </a:r>
            <a:endParaRPr lang="pl-PL" dirty="0"/>
          </a:p>
        </p:txBody>
      </p:sp>
      <p:pic>
        <p:nvPicPr>
          <p:cNvPr id="4" name="Symbol zastępczy zawartości 3"/>
          <p:cNvPicPr>
            <a:picLocks noGrp="1" noChangeAspect="1"/>
          </p:cNvPicPr>
          <p:nvPr>
            <p:ph idx="1"/>
          </p:nvPr>
        </p:nvPicPr>
        <p:blipFill rotWithShape="1">
          <a:blip r:embed="rId2">
            <a:extLst>
              <a:ext uri="{28A0092B-C50C-407E-A947-70E740481C1C}">
                <a14:useLocalDpi xmlns:a14="http://schemas.microsoft.com/office/drawing/2010/main" val="0"/>
              </a:ext>
            </a:extLst>
          </a:blip>
          <a:srcRect l="25935" t="76192" r="40774" b="10221"/>
          <a:stretch/>
        </p:blipFill>
        <p:spPr>
          <a:xfrm rot="16200000">
            <a:off x="5389201" y="2909105"/>
            <a:ext cx="1853426" cy="1458877"/>
          </a:xfrm>
          <a:prstGeom prst="rect">
            <a:avLst/>
          </a:prstGeom>
        </p:spPr>
      </p:pic>
      <p:pic>
        <p:nvPicPr>
          <p:cNvPr id="5" name="Obraz 4"/>
          <p:cNvPicPr>
            <a:picLocks noChangeAspect="1"/>
          </p:cNvPicPr>
          <p:nvPr/>
        </p:nvPicPr>
        <p:blipFill rotWithShape="1">
          <a:blip r:embed="rId3">
            <a:extLst>
              <a:ext uri="{28A0092B-C50C-407E-A947-70E740481C1C}">
                <a14:useLocalDpi xmlns:a14="http://schemas.microsoft.com/office/drawing/2010/main" val="0"/>
              </a:ext>
            </a:extLst>
          </a:blip>
          <a:srcRect l="23809" t="10540" r="50476" b="70539"/>
          <a:stretch/>
        </p:blipFill>
        <p:spPr>
          <a:xfrm rot="16200000">
            <a:off x="8382001" y="1814097"/>
            <a:ext cx="2351314" cy="1297579"/>
          </a:xfrm>
          <a:prstGeom prst="rect">
            <a:avLst/>
          </a:prstGeom>
        </p:spPr>
      </p:pic>
      <p:pic>
        <p:nvPicPr>
          <p:cNvPr id="6" name="Obraz 5"/>
          <p:cNvPicPr>
            <a:picLocks noChangeAspect="1"/>
          </p:cNvPicPr>
          <p:nvPr/>
        </p:nvPicPr>
        <p:blipFill rotWithShape="1">
          <a:blip r:embed="rId4">
            <a:extLst>
              <a:ext uri="{28A0092B-C50C-407E-A947-70E740481C1C}">
                <a14:useLocalDpi xmlns:a14="http://schemas.microsoft.com/office/drawing/2010/main" val="0"/>
              </a:ext>
            </a:extLst>
          </a:blip>
          <a:srcRect l="26974" t="70857" r="41365" b="9587"/>
          <a:stretch/>
        </p:blipFill>
        <p:spPr>
          <a:xfrm rot="16200000">
            <a:off x="3901442" y="5133705"/>
            <a:ext cx="1628503" cy="1341120"/>
          </a:xfrm>
          <a:prstGeom prst="rect">
            <a:avLst/>
          </a:prstGeom>
        </p:spPr>
      </p:pic>
      <p:pic>
        <p:nvPicPr>
          <p:cNvPr id="7" name="Obraz 6"/>
          <p:cNvPicPr>
            <a:picLocks noChangeAspect="1"/>
          </p:cNvPicPr>
          <p:nvPr/>
        </p:nvPicPr>
        <p:blipFill rotWithShape="1">
          <a:blip r:embed="rId5">
            <a:extLst>
              <a:ext uri="{28A0092B-C50C-407E-A947-70E740481C1C}">
                <a14:useLocalDpi xmlns:a14="http://schemas.microsoft.com/office/drawing/2010/main" val="0"/>
              </a:ext>
            </a:extLst>
          </a:blip>
          <a:srcRect l="17809" t="15366" r="22001" b="24444"/>
          <a:stretch/>
        </p:blipFill>
        <p:spPr>
          <a:xfrm rot="16200000">
            <a:off x="664084" y="1876392"/>
            <a:ext cx="3495856" cy="2621892"/>
          </a:xfrm>
          <a:prstGeom prst="rect">
            <a:avLst/>
          </a:prstGeom>
        </p:spPr>
      </p:pic>
      <p:pic>
        <p:nvPicPr>
          <p:cNvPr id="9" name="Obraz 8"/>
          <p:cNvPicPr>
            <a:picLocks noChangeAspect="1"/>
          </p:cNvPicPr>
          <p:nvPr/>
        </p:nvPicPr>
        <p:blipFill rotWithShape="1">
          <a:blip r:embed="rId6">
            <a:extLst>
              <a:ext uri="{28A0092B-C50C-407E-A947-70E740481C1C}">
                <a14:useLocalDpi xmlns:a14="http://schemas.microsoft.com/office/drawing/2010/main" val="0"/>
              </a:ext>
            </a:extLst>
          </a:blip>
          <a:srcRect l="18508" t="13460" r="36455" b="13397"/>
          <a:stretch/>
        </p:blipFill>
        <p:spPr>
          <a:xfrm rot="16200000">
            <a:off x="8533037" y="3630109"/>
            <a:ext cx="1888162" cy="4088652"/>
          </a:xfrm>
          <a:prstGeom prst="rect">
            <a:avLst/>
          </a:prstGeom>
        </p:spPr>
      </p:pic>
      <p:cxnSp>
        <p:nvCxnSpPr>
          <p:cNvPr id="12" name="Łącznik prosty ze strzałką 11"/>
          <p:cNvCxnSpPr>
            <a:stCxn id="4" idx="2"/>
            <a:endCxn id="9" idx="3"/>
          </p:cNvCxnSpPr>
          <p:nvPr/>
        </p:nvCxnSpPr>
        <p:spPr>
          <a:xfrm>
            <a:off x="7045353" y="3638544"/>
            <a:ext cx="2431765" cy="109181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flipV="1">
            <a:off x="7053826" y="2462887"/>
            <a:ext cx="1855043" cy="12141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a:stCxn id="4" idx="0"/>
            <a:endCxn id="6" idx="3"/>
          </p:cNvCxnSpPr>
          <p:nvPr/>
        </p:nvCxnSpPr>
        <p:spPr>
          <a:xfrm flipH="1">
            <a:off x="4715694" y="3638544"/>
            <a:ext cx="870782" cy="13514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a:stCxn id="4" idx="0"/>
            <a:endCxn id="7" idx="2"/>
          </p:cNvCxnSpPr>
          <p:nvPr/>
        </p:nvCxnSpPr>
        <p:spPr>
          <a:xfrm flipH="1" flipV="1">
            <a:off x="3722958" y="3187338"/>
            <a:ext cx="1863518" cy="4512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78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Hierarchia </a:t>
            </a:r>
            <a:r>
              <a:rPr lang="pl-PL" dirty="0" smtClean="0"/>
              <a:t>pszczół - robotnica</a:t>
            </a:r>
            <a:endParaRPr lang="pl-PL" dirty="0"/>
          </a:p>
        </p:txBody>
      </p:sp>
      <p:sp>
        <p:nvSpPr>
          <p:cNvPr id="3" name="Symbol zastępczy zawartości 2"/>
          <p:cNvSpPr>
            <a:spLocks noGrp="1"/>
          </p:cNvSpPr>
          <p:nvPr>
            <p:ph idx="1"/>
          </p:nvPr>
        </p:nvSpPr>
        <p:spPr>
          <a:xfrm>
            <a:off x="1251678" y="2347695"/>
            <a:ext cx="10178322" cy="3593591"/>
          </a:xfrm>
        </p:spPr>
        <p:txBody>
          <a:bodyPr>
            <a:normAutofit fontScale="92500" lnSpcReduction="20000"/>
          </a:bodyPr>
          <a:lstStyle/>
          <a:p>
            <a:pPr marL="0" indent="0">
              <a:buNone/>
            </a:pPr>
            <a:r>
              <a:rPr lang="pl-PL" dirty="0" smtClean="0"/>
              <a:t>Robotnica – musi przejść kilka etapów zanim będzie mogła wylecieć z ula.</a:t>
            </a:r>
            <a:endParaRPr lang="pl-PL" dirty="0"/>
          </a:p>
          <a:p>
            <a:r>
              <a:rPr lang="pl-PL" dirty="0" smtClean="0"/>
              <a:t>I – zaraz po wygryzieniu („urodzeniu”) czyszczenie całej komórki, a następnie ula. </a:t>
            </a:r>
          </a:p>
          <a:p>
            <a:r>
              <a:rPr lang="pl-PL" dirty="0" smtClean="0"/>
              <a:t>II – opieka i karmienie nowonarodzonych pszczół</a:t>
            </a:r>
          </a:p>
          <a:p>
            <a:pPr marL="0" indent="0">
              <a:buNone/>
            </a:pPr>
            <a:r>
              <a:rPr lang="pl-PL" dirty="0" smtClean="0"/>
              <a:t>Po przejściu powyższych etapów każda z robotnic pełni inną funkcję np. zbiór pyłku (każda robotnica odpowiada za inny obszar zbiorów), wytwarzanie pokarmu dla pozostałych członków roju, wytwarzanie kitu, miodu itp., </a:t>
            </a:r>
            <a:endParaRPr lang="pl-PL" dirty="0"/>
          </a:p>
          <a:p>
            <a:pPr marL="0" indent="0">
              <a:buNone/>
            </a:pPr>
            <a:r>
              <a:rPr lang="pl-PL" dirty="0" smtClean="0"/>
              <a:t>Po ukończeniu 3 tygodni u robotnic wytwarza się gruczoł jadowy, dzięki któremu mogą pełnić funkcję strażniczki. </a:t>
            </a:r>
          </a:p>
          <a:p>
            <a:pPr marL="0" indent="0">
              <a:buNone/>
            </a:pPr>
            <a:r>
              <a:rPr lang="pl-PL" dirty="0" smtClean="0"/>
              <a:t>W sezonie (marzec-sierpień) robotnica przeżywa do 30 dni, umiera podczas ostatniego lotu i nie wraca do ula. </a:t>
            </a:r>
          </a:p>
          <a:p>
            <a:pPr marL="0" indent="0">
              <a:buNone/>
            </a:pPr>
            <a:r>
              <a:rPr lang="pl-PL" dirty="0" smtClean="0"/>
              <a:t>Pszczoła, która urodzi się w sierpniu przeżywa do maja przyszłego roku.</a:t>
            </a:r>
            <a:endParaRPr lang="pl-PL"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25935" t="76192" r="40774" b="10221"/>
          <a:stretch/>
        </p:blipFill>
        <p:spPr>
          <a:xfrm rot="16200000">
            <a:off x="9425684" y="1834722"/>
            <a:ext cx="1885406" cy="1025946"/>
          </a:xfrm>
          <a:prstGeom prst="rect">
            <a:avLst/>
          </a:prstGeom>
        </p:spPr>
      </p:pic>
    </p:spTree>
    <p:extLst>
      <p:ext uri="{BB962C8B-B14F-4D97-AF65-F5344CB8AC3E}">
        <p14:creationId xmlns:p14="http://schemas.microsoft.com/office/powerpoint/2010/main" val="365888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Hierarchia pszczół - </a:t>
            </a:r>
            <a:r>
              <a:rPr lang="pl-PL" dirty="0" smtClean="0"/>
              <a:t>truteń</a:t>
            </a:r>
            <a:endParaRPr lang="pl-PL" dirty="0"/>
          </a:p>
        </p:txBody>
      </p:sp>
      <p:sp>
        <p:nvSpPr>
          <p:cNvPr id="3" name="Symbol zastępczy zawartości 2"/>
          <p:cNvSpPr>
            <a:spLocks noGrp="1"/>
          </p:cNvSpPr>
          <p:nvPr>
            <p:ph idx="1"/>
          </p:nvPr>
        </p:nvSpPr>
        <p:spPr/>
        <p:txBody>
          <a:bodyPr/>
          <a:lstStyle/>
          <a:p>
            <a:pPr marL="0" indent="0">
              <a:buNone/>
            </a:pPr>
            <a:r>
              <a:rPr lang="pl-PL" dirty="0" smtClean="0"/>
              <a:t>Truteń służy wyłącznie reprodukcji. </a:t>
            </a:r>
            <a:r>
              <a:rPr lang="pl-PL" dirty="0"/>
              <a:t> </a:t>
            </a:r>
            <a:r>
              <a:rPr lang="pl-PL" dirty="0" smtClean="0"/>
              <a:t>Jest bezużyteczny w oczach robotnic, gdyż muszą go karmić, ponieważ jest nieporadny. </a:t>
            </a:r>
            <a:endParaRPr lang="pl-PL"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23120" t="46396" r="38486" b="32031"/>
          <a:stretch/>
        </p:blipFill>
        <p:spPr>
          <a:xfrm rot="16200000">
            <a:off x="4546962" y="3561805"/>
            <a:ext cx="3324500" cy="2490652"/>
          </a:xfrm>
          <a:prstGeom prst="rect">
            <a:avLst/>
          </a:prstGeom>
        </p:spPr>
      </p:pic>
      <p:pic>
        <p:nvPicPr>
          <p:cNvPr id="5" name="Obraz 4"/>
          <p:cNvPicPr>
            <a:picLocks noChangeAspect="1"/>
          </p:cNvPicPr>
          <p:nvPr/>
        </p:nvPicPr>
        <p:blipFill rotWithShape="1">
          <a:blip r:embed="rId3">
            <a:extLst>
              <a:ext uri="{28A0092B-C50C-407E-A947-70E740481C1C}">
                <a14:useLocalDpi xmlns:a14="http://schemas.microsoft.com/office/drawing/2010/main" val="0"/>
              </a:ext>
            </a:extLst>
          </a:blip>
          <a:srcRect l="23809" t="63873" r="50096" b="19365"/>
          <a:stretch/>
        </p:blipFill>
        <p:spPr>
          <a:xfrm rot="16200000">
            <a:off x="1620061" y="4232363"/>
            <a:ext cx="2386149" cy="1149531"/>
          </a:xfrm>
          <a:prstGeom prst="rect">
            <a:avLst/>
          </a:prstGeom>
        </p:spPr>
      </p:pic>
      <p:pic>
        <p:nvPicPr>
          <p:cNvPr id="6" name="Obraz 5"/>
          <p:cNvPicPr>
            <a:picLocks noChangeAspect="1"/>
          </p:cNvPicPr>
          <p:nvPr/>
        </p:nvPicPr>
        <p:blipFill rotWithShape="1">
          <a:blip r:embed="rId4">
            <a:extLst>
              <a:ext uri="{28A0092B-C50C-407E-A947-70E740481C1C}">
                <a14:useLocalDpi xmlns:a14="http://schemas.microsoft.com/office/drawing/2010/main" val="0"/>
              </a:ext>
            </a:extLst>
          </a:blip>
          <a:srcRect l="26127" t="46349" r="40688" b="32063"/>
          <a:stretch/>
        </p:blipFill>
        <p:spPr>
          <a:xfrm rot="16200000">
            <a:off x="8917311" y="4066899"/>
            <a:ext cx="1706880" cy="1480457"/>
          </a:xfrm>
          <a:prstGeom prst="rect">
            <a:avLst/>
          </a:prstGeom>
        </p:spPr>
      </p:pic>
      <p:sp>
        <p:nvSpPr>
          <p:cNvPr id="7" name="Strzałka w lewo 6"/>
          <p:cNvSpPr/>
          <p:nvPr/>
        </p:nvSpPr>
        <p:spPr>
          <a:xfrm>
            <a:off x="3492271" y="4489267"/>
            <a:ext cx="1367245" cy="6357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lewo 7"/>
          <p:cNvSpPr/>
          <p:nvPr/>
        </p:nvSpPr>
        <p:spPr>
          <a:xfrm rot="10800000">
            <a:off x="7558908" y="4489267"/>
            <a:ext cx="1367245" cy="6357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7033146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Znaczek</Template>
  <TotalTime>237</TotalTime>
  <Words>1132</Words>
  <Application>Microsoft Office PowerPoint</Application>
  <PresentationFormat>Panoramiczny</PresentationFormat>
  <Paragraphs>81</Paragraphs>
  <Slides>22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22</vt:i4>
      </vt:variant>
    </vt:vector>
  </HeadingPairs>
  <TitlesOfParts>
    <vt:vector size="26" baseType="lpstr">
      <vt:lpstr>Arial</vt:lpstr>
      <vt:lpstr>Gill Sans MT</vt:lpstr>
      <vt:lpstr>Impact</vt:lpstr>
      <vt:lpstr>Badge</vt:lpstr>
      <vt:lpstr>O życiu pszczoły</vt:lpstr>
      <vt:lpstr>Jak zbudowana jest pszczoła?</vt:lpstr>
      <vt:lpstr>Jak zbudowana jest pszczoła?</vt:lpstr>
      <vt:lpstr>Jak zbudowana jest pszczoła?</vt:lpstr>
      <vt:lpstr>Hierarchia pszczół</vt:lpstr>
      <vt:lpstr>Hierarchia pszczół - królowa</vt:lpstr>
      <vt:lpstr>Hierarchia pszczół - robotnica</vt:lpstr>
      <vt:lpstr>Hierarchia pszczół - robotnica</vt:lpstr>
      <vt:lpstr>Hierarchia pszczół - truteń</vt:lpstr>
      <vt:lpstr>pasieka</vt:lpstr>
      <vt:lpstr>Rodzaje miodów</vt:lpstr>
      <vt:lpstr>Rodzaje miodów</vt:lpstr>
      <vt:lpstr>Pszczelarski słowniczek</vt:lpstr>
      <vt:lpstr>Pszczelarski słowniczek</vt:lpstr>
      <vt:lpstr>Pszczoły w gminie gomunice</vt:lpstr>
      <vt:lpstr>Pszczoły w gminie gomunice</vt:lpstr>
      <vt:lpstr>Garść ciekawostek</vt:lpstr>
      <vt:lpstr>Garść ciekawostek</vt:lpstr>
      <vt:lpstr>Garść ciekawostek</vt:lpstr>
      <vt:lpstr>Garść ciekawostek </vt:lpstr>
      <vt:lpstr>Garść ciekawostek</vt:lpstr>
      <vt:lpstr>Garść ciekawostek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życiu pszczoły</dc:title>
  <dc:creator>Jolanta Stępień</dc:creator>
  <cp:lastModifiedBy>Jolanta Stępień</cp:lastModifiedBy>
  <cp:revision>17</cp:revision>
  <dcterms:created xsi:type="dcterms:W3CDTF">2021-06-04T20:14:51Z</dcterms:created>
  <dcterms:modified xsi:type="dcterms:W3CDTF">2021-06-06T12:29:30Z</dcterms:modified>
</cp:coreProperties>
</file>